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s/slide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slideLayouts/slideLayout15.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slideLayouts/slideLayout16.xml" ContentType="application/vnd.openxmlformats-officedocument.presentationml.slideLayout+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950075" cy="9236075"/>
  <p:embeddedFontLst>
    <p:embeddedFont>
      <p:font typeface="Calibri" panose="020F0502020204030204" pitchFamily="34" charset="0"/>
      <p:regular r:id="rId14"/>
      <p:bold r:id="rId15"/>
      <p:italic r:id="rId16"/>
      <p:boldItalic r:id="rId17"/>
    </p:embeddedFont>
    <p:embeddedFont>
      <p:font typeface="Chivo Light"/>
      <p:regular r:id="rId18"/>
      <p:bold r:id="rId19"/>
      <p:italic r:id="rId20"/>
      <p:boldItalic r:id="rId21"/>
    </p:embeddedFont>
    <p:embeddedFont>
      <p:font typeface="Rockwell" panose="02060603020205020403" pitchFamily="18" charset="0"/>
      <p:regular r:id="rId22"/>
      <p:bold r:id="rId23"/>
      <p:italic r:id="rId24"/>
      <p:boldItalic r:id="rId25"/>
    </p:embeddedFont>
    <p:embeddedFont>
      <p:font typeface="Garamond" panose="02020404030301010803" pitchFamily="18" charset="0"/>
      <p:regular r:id="rId26"/>
      <p:bold r:id="rId27"/>
      <p:italic r:id="rId28"/>
      <p:boldItalic r:id="rId29"/>
    </p:embeddedFont>
    <p:embeddedFont>
      <p:font typeface="Chivo"/>
      <p:bold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iXwFPcWJa5bHjW+nqZCkhOPLQr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2CB2BF9-754F-4E61-97D2-092A103C1359}">
  <a:tblStyle styleId="{D2CB2BF9-754F-4E61-97D2-092A103C1359}" styleName="Table_0">
    <a:wholeTbl>
      <a:tcTxStyle b="off" i="off">
        <a:font>
          <a:latin typeface="Garamond"/>
          <a:ea typeface="Garamond"/>
          <a:cs typeface="Garamond"/>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CEFE7"/>
          </a:solidFill>
        </a:fill>
      </a:tcStyle>
    </a:wholeTbl>
    <a:band1H>
      <a:tcTxStyle/>
      <a:tcStyle>
        <a:tcBdr/>
        <a:fill>
          <a:solidFill>
            <a:srgbClr val="D8DDCB"/>
          </a:solidFill>
        </a:fill>
      </a:tcStyle>
    </a:band1H>
    <a:band2H>
      <a:tcTxStyle/>
      <a:tcStyle>
        <a:tcBdr/>
      </a:tcStyle>
    </a:band2H>
    <a:band1V>
      <a:tcTxStyle/>
      <a:tcStyle>
        <a:tcBdr/>
        <a:fill>
          <a:solidFill>
            <a:srgbClr val="D8DDCB"/>
          </a:solidFill>
        </a:fill>
      </a:tcStyle>
    </a:band1V>
    <a:band2V>
      <a:tcTxStyle/>
      <a:tcStyle>
        <a:tcBdr/>
      </a:tcStyle>
    </a:band2V>
    <a:lastCol>
      <a:tcTxStyle b="on" i="off">
        <a:font>
          <a:latin typeface="Garamond"/>
          <a:ea typeface="Garamond"/>
          <a:cs typeface="Garamond"/>
        </a:font>
        <a:schemeClr val="lt1"/>
      </a:tcTxStyle>
      <a:tcStyle>
        <a:tcBdr/>
        <a:fill>
          <a:solidFill>
            <a:schemeClr val="accent1"/>
          </a:solidFill>
        </a:fill>
      </a:tcStyle>
    </a:lastCol>
    <a:firstCol>
      <a:tcTxStyle b="on" i="off">
        <a:font>
          <a:latin typeface="Garamond"/>
          <a:ea typeface="Garamond"/>
          <a:cs typeface="Garamond"/>
        </a:font>
        <a:schemeClr val="lt1"/>
      </a:tcTxStyle>
      <a:tcStyle>
        <a:tcBdr/>
        <a:fill>
          <a:solidFill>
            <a:schemeClr val="accent1"/>
          </a:solidFill>
        </a:fill>
      </a:tcStyle>
    </a:firstCol>
    <a:lastRow>
      <a:tcTxStyle b="on" i="off">
        <a:font>
          <a:latin typeface="Garamond"/>
          <a:ea typeface="Garamond"/>
          <a:cs typeface="Garamond"/>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Garamond"/>
          <a:ea typeface="Garamond"/>
          <a:cs typeface="Garamond"/>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700" y="52"/>
      </p:cViewPr>
      <p:guideLst>
        <p:guide orient="horz" pos="2160"/>
        <p:guide pos="3840"/>
      </p:guideLst>
    </p:cSldViewPr>
  </p:slideViewPr>
  <p:notesTextViewPr>
    <p:cViewPr>
      <p:scale>
        <a:sx n="1" d="1"/>
        <a:sy n="1" d="1"/>
      </p:scale>
      <p:origin x="0" y="0"/>
    </p:cViewPr>
  </p:notesTextViewPr>
  <p:notesViewPr>
    <p:cSldViewPr snapToGrid="0">
      <p:cViewPr varScale="1">
        <p:scale>
          <a:sx n="86" d="100"/>
          <a:sy n="86" d="100"/>
        </p:scale>
        <p:origin x="3840" y="66"/>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9" Type="http://schemas.openxmlformats.org/officeDocument/2006/relationships/customXml" Target="../customXml/item3.xml"/><Relationship Id="rId21" Type="http://schemas.openxmlformats.org/officeDocument/2006/relationships/font" Target="fonts/font8.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customschemas.google.com/relationships/presentationmetadata" Target="metadata"/><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11699" cy="461804"/>
          </a:xfrm>
          <a:prstGeom prst="rect">
            <a:avLst/>
          </a:prstGeom>
          <a:noFill/>
          <a:ln>
            <a:noFill/>
          </a:ln>
        </p:spPr>
        <p:txBody>
          <a:bodyPr spcFirstLastPara="1" wrap="square" lIns="92475" tIns="46225" rIns="92475" bIns="462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36768" y="0"/>
            <a:ext cx="3011699" cy="461804"/>
          </a:xfrm>
          <a:prstGeom prst="rect">
            <a:avLst/>
          </a:prstGeom>
          <a:noFill/>
          <a:ln>
            <a:noFill/>
          </a:ln>
        </p:spPr>
        <p:txBody>
          <a:bodyPr spcFirstLastPara="1" wrap="square" lIns="92475" tIns="46225" rIns="92475" bIns="462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rm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72668"/>
            <a:ext cx="3011699" cy="461804"/>
          </a:xfrm>
          <a:prstGeom prst="rect">
            <a:avLst/>
          </a:prstGeom>
          <a:noFill/>
          <a:ln>
            <a:noFill/>
          </a:ln>
        </p:spPr>
        <p:txBody>
          <a:bodyPr spcFirstLastPara="1" wrap="square" lIns="92475" tIns="46225" rIns="92475" bIns="462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lick.icptrack.com/icp/relay.php?r=37005773&amp;msgid=237698&amp;act=BZID&amp;c=1573832&amp;destination=https%3A%2F%2Fwww.goco.org%2Fsites%2Fdefault%2Ffiles%2FGOCO-Strategic%2520Plan%25202020-English.pdf&amp;cf=10985&amp;v=516116ba33b5928a969ae10beea83f7b76c9e9b54fbb497b90353999324bb2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notes"/>
          <p:cNvSpPr>
            <a:spLocks noGrp="1" noRot="1" noChangeAspect="1"/>
          </p:cNvSpPr>
          <p:nvPr>
            <p:ph type="sldImg" idx="2"/>
          </p:nvPr>
        </p:nvSpPr>
        <p:spPr>
          <a:xfrm>
            <a:off x="1255713" y="692150"/>
            <a:ext cx="4438650" cy="24971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notes"/>
          <p:cNvSpPr txBox="1">
            <a:spLocks noGrp="1"/>
          </p:cNvSpPr>
          <p:nvPr>
            <p:ph type="body" idx="1"/>
          </p:nvPr>
        </p:nvSpPr>
        <p:spPr>
          <a:xfrm>
            <a:off x="396875" y="3389971"/>
            <a:ext cx="6156325" cy="5164550"/>
          </a:xfrm>
          <a:prstGeom prst="rect">
            <a:avLst/>
          </a:prstGeom>
          <a:noFill/>
          <a:ln>
            <a:noFill/>
          </a:ln>
        </p:spPr>
        <p:txBody>
          <a:bodyPr spcFirstLastPara="1" wrap="square" lIns="92475" tIns="46225" rIns="92475" bIns="46225" anchor="t" anchorCtr="0">
            <a:normAutofit/>
          </a:bodyPr>
          <a:lstStyle/>
          <a:p>
            <a:pPr marL="0" marR="0" lvl="0" indent="0" algn="l" rtl="0">
              <a:lnSpc>
                <a:spcPct val="100000"/>
              </a:lnSpc>
              <a:spcBef>
                <a:spcPts val="0"/>
              </a:spcBef>
              <a:spcAft>
                <a:spcPts val="0"/>
              </a:spcAft>
              <a:buClr>
                <a:srgbClr val="000000"/>
              </a:buClr>
              <a:buSzPts val="1400"/>
              <a:buFont typeface="Arial"/>
              <a:buNone/>
            </a:pPr>
            <a:r>
              <a:rPr lang="en-US" dirty="0"/>
              <a:t>Good morning!  Madam Chair, Commissioners, Directors </a:t>
            </a:r>
            <a:r>
              <a:rPr lang="en-US" dirty="0" err="1"/>
              <a:t>Prenzow</a:t>
            </a:r>
            <a:r>
              <a:rPr lang="en-US" dirty="0"/>
              <a:t> &amp; Gibbs….Jake &amp; Laura. It is my truly pleasure to be here with an update on all things GOCO in the 2 months since you last heard from us. Before I really get started, I’d like to thank Director Prenzlow and Former Chairman McDaniel for their kind words with regard to my absence as I was celebrating the life of my wonderful grandmother.  On that note, I’d be remiss not to point out the irony in the first commission meeting I’ve missed in almost 8 years was also the first one I was supposed to present at. </a:t>
            </a:r>
            <a:endParaRPr dirty="0"/>
          </a:p>
          <a:p>
            <a:pPr marL="0" marR="0" lvl="0" indent="0" algn="l" rtl="0">
              <a:lnSpc>
                <a:spcPct val="100000"/>
              </a:lnSpc>
              <a:spcBef>
                <a:spcPts val="0"/>
              </a:spcBef>
              <a:spcAft>
                <a:spcPts val="0"/>
              </a:spcAft>
              <a:buClr>
                <a:srgbClr val="000000"/>
              </a:buClr>
              <a:buSzPts val="1400"/>
              <a:buFont typeface="Arial"/>
              <a:buNone/>
            </a:pPr>
            <a:endParaRPr dirty="0"/>
          </a:p>
          <a:p>
            <a:pPr marL="0" lvl="0" indent="0" algn="l" rtl="0">
              <a:lnSpc>
                <a:spcPct val="100000"/>
              </a:lnSpc>
              <a:spcBef>
                <a:spcPts val="0"/>
              </a:spcBef>
              <a:spcAft>
                <a:spcPts val="0"/>
              </a:spcAft>
              <a:buSzPts val="1400"/>
              <a:buNone/>
            </a:pPr>
            <a:r>
              <a:rPr lang="en-US" dirty="0"/>
              <a:t>For those of you who don’t know me, my name is Adrian Varney, and I’m GOCO’s new CPW Program Officer.  A brief history on my background, prior to working with GOCO, I spent over 5 years working for CPW where I saw first hand the palpable importance CPW’s mission.  I learned so much, gained so much respect for what this agency accomplishes, grew into a conservation advocate &amp; professional, and also figured out the difference between an elk and a really large deer (true story).  I also probably got more than half this agency lost at one time or another, so you can ask me about that later.  In all seriousness, though, landing the job I had here was  the best thing that had ever happened to me – from the knowledge to the people to the positive impact.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3 years ago I couldn’t say no to an opportunity to work with Great Outdoors Colorado.  Some still claim I was “poached” by GOCO, to which I’m pressed to reiterate again “that GOCO fully supports CPW’s Fair Chase Principles.”  Now, really, I get to exist in the best of both worlds, working with 2 organizations that really share my passions and values.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That being said, I have a pretty robust update for you and not a lot of time, so I’ll move on to what’s happening in the county.</a:t>
            </a:r>
            <a:endParaRPr dirty="0"/>
          </a:p>
        </p:txBody>
      </p:sp>
      <p:sp>
        <p:nvSpPr>
          <p:cNvPr id="154" name="Google Shape;154;p1: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8: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8: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rmAutofit/>
          </a:bodyPr>
          <a:lstStyle/>
          <a:p>
            <a:pPr marL="0" marR="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To say it’s been a year of transition for GOCO is quite the understatement, but this is truly the culmination of everything we’ve all been working toward for the last 2 years.  We will continue to evolve within the structure of our new Strategic Plan, including working with </a:t>
            </a:r>
            <a:r>
              <a:rPr lang="en-US"/>
              <a:t>a third party</a:t>
            </a:r>
            <a:r>
              <a:rPr lang="en-US" sz="1200" b="0" i="0" u="none" strike="noStrike">
                <a:solidFill>
                  <a:schemeClr val="dk1"/>
                </a:solidFill>
                <a:latin typeface="Calibri"/>
                <a:ea typeface="Calibri"/>
                <a:cs typeface="Calibri"/>
                <a:sym typeface="Calibri"/>
              </a:rPr>
              <a:t> to establish a measurement and evaluation system to track our progress and keep us accountable.</a:t>
            </a:r>
            <a:endParaRPr/>
          </a:p>
          <a:p>
            <a:pPr marL="0" marR="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a:solidFill>
                  <a:schemeClr val="dk1"/>
                </a:solidFill>
                <a:latin typeface="Calibri"/>
                <a:ea typeface="Calibri"/>
                <a:cs typeface="Calibri"/>
                <a:sym typeface="Calibri"/>
              </a:rPr>
              <a:t>We’re in the middle of our New Generation Wild Summer Campaign, so you’ll likely see some really fun commercials showing the benefits of getting kids outside for at least 20 minutes a day.  We’ve also created a “</a:t>
            </a:r>
            <a:r>
              <a:rPr lang="en-US" sz="1200">
                <a:solidFill>
                  <a:schemeClr val="dk1"/>
                </a:solidFill>
                <a:latin typeface="Calibri"/>
                <a:ea typeface="Calibri"/>
                <a:cs typeface="Calibri"/>
                <a:sym typeface="Calibri"/>
              </a:rPr>
              <a:t>20 Ideas for 20 Minutes Outside List,” a follow up to our very popular “100 things to do before you’re 12” list.  If anyone would like hard copies of either of them, I’d be happy to get some sent out.</a:t>
            </a: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endParaRPr sz="1200" b="0" i="0" u="none" strike="noStrike">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And lastly, we’re all looking forward to an in-person meeting in September in Glenwood Springs, where of course and as always, you are all more than welcome to attend.  </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p:txBody>
      </p:sp>
      <p:sp>
        <p:nvSpPr>
          <p:cNvPr id="274" name="Google Shape;274;p8: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0: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20: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rmAutofit/>
          </a:bodyPr>
          <a:lstStyle/>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And with that, I’ll wrap this up. I am so excited to be back.  It is my honor.  Thank you very much!</a:t>
            </a:r>
            <a:endParaRPr/>
          </a:p>
          <a:p>
            <a:pPr marL="0" marR="0" lvl="0" indent="0" algn="l" rtl="0">
              <a:lnSpc>
                <a:spcPct val="100000"/>
              </a:lnSpc>
              <a:spcBef>
                <a:spcPts val="360"/>
              </a:spcBef>
              <a:spcAft>
                <a:spcPts val="0"/>
              </a:spcAft>
              <a:buClr>
                <a:schemeClr val="dk1"/>
              </a:buClr>
              <a:buSzPts val="1200"/>
              <a:buFont typeface="Calibri"/>
              <a:buNone/>
            </a:pPr>
            <a:endParaRPr sz="1200"/>
          </a:p>
          <a:p>
            <a:pPr marL="0" marR="0" lvl="0" indent="0" algn="l" rtl="0">
              <a:lnSpc>
                <a:spcPct val="100000"/>
              </a:lnSpc>
              <a:spcBef>
                <a:spcPts val="360"/>
              </a:spcBef>
              <a:spcAft>
                <a:spcPts val="0"/>
              </a:spcAft>
              <a:buClr>
                <a:schemeClr val="dk1"/>
              </a:buClr>
              <a:buSzPts val="1200"/>
              <a:buFont typeface="Calibri"/>
              <a:buNone/>
            </a:pPr>
            <a:endParaRPr sz="1200"/>
          </a:p>
          <a:p>
            <a:pPr marL="457200" marR="0" lvl="0" indent="-228600" algn="l" rtl="0">
              <a:lnSpc>
                <a:spcPct val="100000"/>
              </a:lnSpc>
              <a:spcBef>
                <a:spcPts val="360"/>
              </a:spcBef>
              <a:spcAft>
                <a:spcPts val="0"/>
              </a:spcAft>
              <a:buClr>
                <a:srgbClr val="000000"/>
              </a:buClr>
              <a:buSzPts val="1400"/>
              <a:buFont typeface="Arial"/>
              <a:buNone/>
            </a:pPr>
            <a:endParaRPr/>
          </a:p>
        </p:txBody>
      </p:sp>
      <p:sp>
        <p:nvSpPr>
          <p:cNvPr id="290" name="Google Shape;290;p20: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l"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0: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30:notes"/>
          <p:cNvSpPr txBox="1">
            <a:spLocks noGrp="1"/>
          </p:cNvSpPr>
          <p:nvPr>
            <p:ph type="body" idx="1"/>
          </p:nvPr>
        </p:nvSpPr>
        <p:spPr>
          <a:xfrm>
            <a:off x="267286" y="4387136"/>
            <a:ext cx="6386732" cy="4156234"/>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a:solidFill>
                  <a:srgbClr val="080707"/>
                </a:solidFill>
                <a:latin typeface="Calibri"/>
                <a:ea typeface="Calibri"/>
                <a:cs typeface="Calibri"/>
                <a:sym typeface="Calibri"/>
              </a:rPr>
              <a:t>Here in La Plata County, GOCO has invested over $12 Million over the years.</a:t>
            </a:r>
            <a:endParaRPr/>
          </a:p>
          <a:p>
            <a:pPr marL="0" marR="0" lvl="0" indent="0" algn="l" rtl="0">
              <a:lnSpc>
                <a:spcPct val="100000"/>
              </a:lnSpc>
              <a:spcBef>
                <a:spcPts val="0"/>
              </a:spcBef>
              <a:spcAft>
                <a:spcPts val="0"/>
              </a:spcAft>
              <a:buClr>
                <a:srgbClr val="000000"/>
              </a:buClr>
              <a:buSzPts val="1400"/>
              <a:buFont typeface="Arial"/>
              <a:buNone/>
            </a:pPr>
            <a:endParaRPr b="0" i="0">
              <a:solidFill>
                <a:srgbClr val="08070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b="0" i="0">
                <a:solidFill>
                  <a:srgbClr val="080707"/>
                </a:solidFill>
                <a:latin typeface="Calibri"/>
                <a:ea typeface="Calibri"/>
                <a:cs typeface="Calibri"/>
                <a:sym typeface="Calibri"/>
              </a:rPr>
              <a:t>CPW investments total almost $1.3 million, with the SW Region here developing a strong theme centered around increased and improved ADA Access and Inclusion highlighted in their e</a:t>
            </a:r>
            <a:r>
              <a:rPr lang="en-US">
                <a:latin typeface="Calibri"/>
                <a:ea typeface="Calibri"/>
                <a:cs typeface="Calibri"/>
                <a:sym typeface="Calibri"/>
              </a:rPr>
              <a:t>xtensive county-wide trail work, facility additions and improvements, and capital maintenance.</a:t>
            </a:r>
            <a:r>
              <a:rPr lang="en-US" b="0" i="0">
                <a:solidFill>
                  <a:srgbClr val="080707"/>
                </a:solidFill>
                <a:latin typeface="Calibri"/>
                <a:ea typeface="Calibri"/>
                <a:cs typeface="Calibri"/>
                <a:sym typeface="Calibri"/>
              </a:rPr>
              <a:t>.</a:t>
            </a:r>
            <a:endParaRPr/>
          </a:p>
          <a:p>
            <a:pPr marL="0" marR="0" lvl="0" indent="0" algn="l" rtl="0">
              <a:lnSpc>
                <a:spcPct val="100000"/>
              </a:lnSpc>
              <a:spcBef>
                <a:spcPts val="0"/>
              </a:spcBef>
              <a:spcAft>
                <a:spcPts val="0"/>
              </a:spcAft>
              <a:buClr>
                <a:srgbClr val="000000"/>
              </a:buClr>
              <a:buSzPts val="1400"/>
              <a:buFont typeface="Arial"/>
              <a:buNone/>
            </a:pPr>
            <a:endParaRPr b="0" i="0">
              <a:solidFill>
                <a:srgbClr val="08070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b="0" i="0">
                <a:solidFill>
                  <a:srgbClr val="080707"/>
                </a:solidFill>
                <a:latin typeface="Calibri"/>
                <a:ea typeface="Calibri"/>
                <a:cs typeface="Calibri"/>
                <a:sym typeface="Calibri"/>
              </a:rPr>
              <a:t>The City of Durango itself has seen over $9 Million including:</a:t>
            </a:r>
            <a:endParaRPr b="1" i="0" u="none" strike="noStrike" cap="none">
              <a:solidFill>
                <a:srgbClr val="16315A"/>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400"/>
              <a:buFont typeface="Arial"/>
              <a:buChar char="•"/>
            </a:pPr>
            <a:r>
              <a:rPr lang="en-US" b="1">
                <a:solidFill>
                  <a:srgbClr val="16315A"/>
                </a:solidFill>
              </a:rPr>
              <a:t>$3 Mil toward the 2005 fee title purchase the Jacob’s Cliff’s parcels, adding 176 previously unprotected acres to their larger vision for Animas Mountain at the time </a:t>
            </a:r>
            <a:r>
              <a:rPr lang="en-US">
                <a:solidFill>
                  <a:srgbClr val="080707"/>
                </a:solidFill>
                <a:latin typeface="Calibri"/>
                <a:ea typeface="Calibri"/>
                <a:cs typeface="Calibri"/>
                <a:sym typeface="Calibri"/>
              </a:rPr>
              <a:t>(Animas Mountain: </a:t>
            </a:r>
            <a:r>
              <a:rPr lang="en-US" b="0" i="0">
                <a:solidFill>
                  <a:srgbClr val="080707"/>
                </a:solidFill>
                <a:latin typeface="Calibri"/>
                <a:ea typeface="Calibri"/>
                <a:cs typeface="Calibri"/>
                <a:sym typeface="Calibri"/>
              </a:rPr>
              <a:t>a parcel of land that provides critical winter-range for deer and elk as well as passive recreational opportunities such as hiking and rock climbing as a fully protected resource for the local community and wildlife. )</a:t>
            </a:r>
            <a:endParaRPr/>
          </a:p>
          <a:p>
            <a:pPr marL="171450" marR="0" lvl="0" indent="-171450" algn="l" rtl="0">
              <a:lnSpc>
                <a:spcPct val="100000"/>
              </a:lnSpc>
              <a:spcBef>
                <a:spcPts val="0"/>
              </a:spcBef>
              <a:spcAft>
                <a:spcPts val="0"/>
              </a:spcAft>
              <a:buClr>
                <a:srgbClr val="000000"/>
              </a:buClr>
              <a:buSzPts val="1400"/>
              <a:buFont typeface="Arial"/>
              <a:buChar char="•"/>
            </a:pPr>
            <a:r>
              <a:rPr lang="en-US" b="1" i="0" u="none" strike="noStrike" cap="none">
                <a:solidFill>
                  <a:srgbClr val="FF0000"/>
                </a:solidFill>
                <a:latin typeface="Calibri"/>
                <a:ea typeface="Calibri"/>
                <a:cs typeface="Calibri"/>
                <a:sym typeface="Calibri"/>
              </a:rPr>
              <a:t>AND</a:t>
            </a:r>
            <a:endParaRPr/>
          </a:p>
          <a:p>
            <a:pPr marL="171450" marR="0" lvl="0" indent="-171450" algn="l" rtl="0">
              <a:lnSpc>
                <a:spcPct val="100000"/>
              </a:lnSpc>
              <a:spcBef>
                <a:spcPts val="0"/>
              </a:spcBef>
              <a:spcAft>
                <a:spcPts val="0"/>
              </a:spcAft>
              <a:buClr>
                <a:srgbClr val="000000"/>
              </a:buClr>
              <a:buSzPts val="1400"/>
              <a:buFont typeface="Arial"/>
              <a:buChar char="•"/>
            </a:pPr>
            <a:r>
              <a:rPr lang="en-US" b="1" i="0">
                <a:solidFill>
                  <a:srgbClr val="080707"/>
                </a:solidFill>
                <a:latin typeface="Calibri"/>
                <a:ea typeface="Calibri"/>
                <a:cs typeface="Calibri"/>
                <a:sym typeface="Calibri"/>
              </a:rPr>
              <a:t>Durango Area Trails Alliance Stewardship Collaboration – A youth corps Project addressing the record breaking season </a:t>
            </a:r>
            <a:r>
              <a:rPr lang="en-US" b="0" i="0" u="none" strike="noStrike">
                <a:latin typeface="Calibri"/>
                <a:ea typeface="Calibri"/>
                <a:cs typeface="Calibri"/>
                <a:sym typeface="Calibri"/>
              </a:rPr>
              <a:t>of trail use during COVID-19.  Multiple partners came together to hire Southwest Conservation Corps to conduct extensive trail stewardship after the unprecedented use during the pandemic.</a:t>
            </a:r>
            <a:endParaRPr b="0" i="0">
              <a:solidFill>
                <a:srgbClr val="080707"/>
              </a:solidFill>
              <a:latin typeface="Calibri"/>
              <a:ea typeface="Calibri"/>
              <a:cs typeface="Calibri"/>
              <a:sym typeface="Calibri"/>
            </a:endParaRPr>
          </a:p>
          <a:p>
            <a:pPr marL="171450" lvl="0" indent="-82550" algn="l" rtl="0">
              <a:lnSpc>
                <a:spcPct val="100000"/>
              </a:lnSpc>
              <a:spcBef>
                <a:spcPts val="360"/>
              </a:spcBef>
              <a:spcAft>
                <a:spcPts val="0"/>
              </a:spcAft>
              <a:buSzPts val="1400"/>
              <a:buFont typeface="Arial"/>
              <a:buNone/>
            </a:pPr>
            <a:endParaRPr>
              <a:solidFill>
                <a:srgbClr val="080707"/>
              </a:solidFill>
              <a:latin typeface="Calibri"/>
              <a:ea typeface="Calibri"/>
              <a:cs typeface="Calibri"/>
              <a:sym typeface="Calibri"/>
            </a:endParaRPr>
          </a:p>
          <a:p>
            <a:pPr marL="171450" lvl="0" indent="-82550" algn="l" rtl="0">
              <a:lnSpc>
                <a:spcPct val="100000"/>
              </a:lnSpc>
              <a:spcBef>
                <a:spcPts val="360"/>
              </a:spcBef>
              <a:spcAft>
                <a:spcPts val="0"/>
              </a:spcAft>
              <a:buSzPts val="1400"/>
              <a:buFont typeface="Arial"/>
              <a:buNone/>
            </a:pPr>
            <a:endParaRPr b="0" i="0">
              <a:solidFill>
                <a:srgbClr val="080707"/>
              </a:solidFill>
              <a:latin typeface="Calibri"/>
              <a:ea typeface="Calibri"/>
              <a:cs typeface="Calibri"/>
              <a:sym typeface="Calibri"/>
            </a:endParaRPr>
          </a:p>
          <a:p>
            <a:pPr marL="171450" lvl="0" indent="-82550" algn="l" rtl="0">
              <a:lnSpc>
                <a:spcPct val="100000"/>
              </a:lnSpc>
              <a:spcBef>
                <a:spcPts val="360"/>
              </a:spcBef>
              <a:spcAft>
                <a:spcPts val="0"/>
              </a:spcAft>
              <a:buSzPts val="1400"/>
              <a:buFont typeface="Arial"/>
              <a:buNone/>
            </a:pPr>
            <a:endParaRPr>
              <a:solidFill>
                <a:srgbClr val="080707"/>
              </a:solidFill>
              <a:latin typeface="Calibri"/>
              <a:ea typeface="Calibri"/>
              <a:cs typeface="Calibri"/>
              <a:sym typeface="Calibri"/>
            </a:endParaRPr>
          </a:p>
          <a:p>
            <a:pPr marL="171450" lvl="0" indent="-82550" algn="l" rtl="0">
              <a:lnSpc>
                <a:spcPct val="100000"/>
              </a:lnSpc>
              <a:spcBef>
                <a:spcPts val="360"/>
              </a:spcBef>
              <a:spcAft>
                <a:spcPts val="0"/>
              </a:spcAft>
              <a:buSzPts val="1400"/>
              <a:buFont typeface="Arial"/>
              <a:buNone/>
            </a:pPr>
            <a:endParaRPr b="0" i="0">
              <a:solidFill>
                <a:srgbClr val="080707"/>
              </a:solidFill>
              <a:latin typeface="Calibri"/>
              <a:ea typeface="Calibri"/>
              <a:cs typeface="Calibri"/>
              <a:sym typeface="Calibri"/>
            </a:endParaRPr>
          </a:p>
          <a:p>
            <a:pPr marL="171450" lvl="0" indent="-82550" algn="l" rtl="0">
              <a:lnSpc>
                <a:spcPct val="100000"/>
              </a:lnSpc>
              <a:spcBef>
                <a:spcPts val="360"/>
              </a:spcBef>
              <a:spcAft>
                <a:spcPts val="0"/>
              </a:spcAft>
              <a:buSzPts val="1400"/>
              <a:buFont typeface="Arial"/>
              <a:buNone/>
            </a:pPr>
            <a:endParaRPr>
              <a:solidFill>
                <a:srgbClr val="080707"/>
              </a:solidFill>
              <a:latin typeface="Calibri"/>
              <a:ea typeface="Calibri"/>
              <a:cs typeface="Calibri"/>
              <a:sym typeface="Calibri"/>
            </a:endParaRPr>
          </a:p>
          <a:p>
            <a:pPr marL="171450" lvl="0" indent="-82550" algn="l" rtl="0">
              <a:lnSpc>
                <a:spcPct val="100000"/>
              </a:lnSpc>
              <a:spcBef>
                <a:spcPts val="360"/>
              </a:spcBef>
              <a:spcAft>
                <a:spcPts val="0"/>
              </a:spcAft>
              <a:buSzPts val="1400"/>
              <a:buFont typeface="Arial"/>
              <a:buNone/>
            </a:pPr>
            <a:endParaRPr b="0" i="0">
              <a:solidFill>
                <a:srgbClr val="080707"/>
              </a:solidFill>
              <a:latin typeface="Calibri"/>
              <a:ea typeface="Calibri"/>
              <a:cs typeface="Calibri"/>
              <a:sym typeface="Calibri"/>
            </a:endParaRPr>
          </a:p>
        </p:txBody>
      </p:sp>
      <p:sp>
        <p:nvSpPr>
          <p:cNvPr id="169" name="Google Shape;169;p30: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5:notes"/>
          <p:cNvSpPr>
            <a:spLocks noGrp="1" noRot="1" noChangeAspect="1"/>
          </p:cNvSpPr>
          <p:nvPr>
            <p:ph type="sldImg" idx="2"/>
          </p:nvPr>
        </p:nvSpPr>
        <p:spPr>
          <a:xfrm>
            <a:off x="422275" y="703263"/>
            <a:ext cx="6259513" cy="3522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5: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457200" lvl="0" indent="-228600" algn="l" rtl="0">
              <a:lnSpc>
                <a:spcPct val="100000"/>
              </a:lnSpc>
              <a:spcBef>
                <a:spcPts val="360"/>
              </a:spcBef>
              <a:spcAft>
                <a:spcPts val="0"/>
              </a:spcAft>
              <a:buSzPts val="1400"/>
              <a:buNone/>
            </a:pPr>
            <a:r>
              <a:rPr lang="en-US">
                <a:solidFill>
                  <a:srgbClr val="333333"/>
                </a:solidFill>
                <a:latin typeface="Calibri"/>
                <a:ea typeface="Calibri"/>
                <a:cs typeface="Calibri"/>
                <a:sym typeface="Calibri"/>
              </a:rPr>
              <a:t>You’ve probably all heard we welcomed seven new board members in June.  Also appointed by the Governor and confirmed by the State Senate, our board members have their hands full with setting strategy and approving our spending plans, grant programs, and all grant awards – especially this year now that we’re operating within parameters of our new Strategic Plan..  </a:t>
            </a:r>
            <a:endParaRPr/>
          </a:p>
          <a:p>
            <a:pPr marL="457200" lvl="0" indent="-228600" algn="l" rtl="0">
              <a:lnSpc>
                <a:spcPct val="100000"/>
              </a:lnSpc>
              <a:spcBef>
                <a:spcPts val="360"/>
              </a:spcBef>
              <a:spcAft>
                <a:spcPts val="0"/>
              </a:spcAft>
              <a:buSzPts val="1400"/>
              <a:buNone/>
            </a:pPr>
            <a:endParaRPr>
              <a:latin typeface="Calibri"/>
              <a:ea typeface="Calibri"/>
              <a:cs typeface="Calibri"/>
              <a:sym typeface="Calibri"/>
            </a:endParaRPr>
          </a:p>
          <a:p>
            <a:pPr marL="457200" lvl="0" indent="-228600" algn="l" rtl="0">
              <a:lnSpc>
                <a:spcPct val="100000"/>
              </a:lnSpc>
              <a:spcBef>
                <a:spcPts val="360"/>
              </a:spcBef>
              <a:spcAft>
                <a:spcPts val="0"/>
              </a:spcAft>
              <a:buSzPts val="1400"/>
              <a:buNone/>
            </a:pPr>
            <a:r>
              <a:rPr lang="en-US">
                <a:latin typeface="Calibri"/>
                <a:ea typeface="Calibri"/>
                <a:cs typeface="Calibri"/>
                <a:sym typeface="Calibri"/>
              </a:rPr>
              <a:t>GOCO’s Board Members are as follows:</a:t>
            </a:r>
            <a:endParaRPr/>
          </a:p>
          <a:p>
            <a:pPr marL="457200" lvl="0" indent="-228600" algn="l" rtl="0">
              <a:lnSpc>
                <a:spcPct val="100000"/>
              </a:lnSpc>
              <a:spcBef>
                <a:spcPts val="360"/>
              </a:spcBef>
              <a:spcAft>
                <a:spcPts val="0"/>
              </a:spcAft>
              <a:buSzPts val="1400"/>
              <a:buNone/>
            </a:pPr>
            <a:endParaRPr>
              <a:latin typeface="Calibri"/>
              <a:ea typeface="Calibri"/>
              <a:cs typeface="Calibri"/>
              <a:sym typeface="Calibri"/>
            </a:endParaRPr>
          </a:p>
          <a:p>
            <a:pPr marL="457200" lvl="0" indent="-228600" algn="l" rtl="0">
              <a:lnSpc>
                <a:spcPct val="100000"/>
              </a:lnSpc>
              <a:spcBef>
                <a:spcPts val="360"/>
              </a:spcBef>
              <a:spcAft>
                <a:spcPts val="0"/>
              </a:spcAft>
              <a:buSzPts val="1400"/>
              <a:buNone/>
            </a:pPr>
            <a:r>
              <a:rPr lang="en-US">
                <a:latin typeface="Calibri"/>
                <a:ea typeface="Calibri"/>
                <a:cs typeface="Calibri"/>
                <a:sym typeface="Calibri"/>
              </a:rPr>
              <a:t>District 1= Leticia Martinez (U) from Denver and </a:t>
            </a:r>
            <a:r>
              <a:rPr lang="en-US" b="1">
                <a:latin typeface="Calibri"/>
                <a:ea typeface="Calibri"/>
                <a:cs typeface="Calibri"/>
                <a:sym typeface="Calibri"/>
              </a:rPr>
              <a:t>Rick Palacio (D) from Denver</a:t>
            </a:r>
            <a:endParaRPr/>
          </a:p>
          <a:p>
            <a:pPr marL="457200" lvl="0" indent="-228600" algn="l" rtl="0">
              <a:lnSpc>
                <a:spcPct val="100000"/>
              </a:lnSpc>
              <a:spcBef>
                <a:spcPts val="360"/>
              </a:spcBef>
              <a:spcAft>
                <a:spcPts val="0"/>
              </a:spcAft>
              <a:buSzPts val="1400"/>
              <a:buNone/>
            </a:pPr>
            <a:r>
              <a:rPr lang="en-US">
                <a:latin typeface="Calibri"/>
                <a:ea typeface="Calibri"/>
                <a:cs typeface="Calibri"/>
                <a:sym typeface="Calibri"/>
              </a:rPr>
              <a:t>District 2= Turk Montepare (U) from Breckenridge and Mo Siegel (D) from Boulder</a:t>
            </a:r>
            <a:endParaRPr/>
          </a:p>
          <a:p>
            <a:pPr marL="457200" lvl="0" indent="-228600" algn="l" rtl="0">
              <a:lnSpc>
                <a:spcPct val="100000"/>
              </a:lnSpc>
              <a:spcBef>
                <a:spcPts val="360"/>
              </a:spcBef>
              <a:spcAft>
                <a:spcPts val="0"/>
              </a:spcAft>
              <a:buSzPts val="1400"/>
              <a:buNone/>
            </a:pPr>
            <a:r>
              <a:rPr lang="en-US">
                <a:latin typeface="Calibri"/>
                <a:ea typeface="Calibri"/>
                <a:cs typeface="Calibri"/>
                <a:sym typeface="Calibri"/>
              </a:rPr>
              <a:t>District 3= David Cockrell (U) from Pueblo and </a:t>
            </a:r>
            <a:r>
              <a:rPr lang="en-US" b="1">
                <a:latin typeface="Calibri"/>
                <a:ea typeface="Calibri"/>
                <a:cs typeface="Calibri"/>
                <a:sym typeface="Calibri"/>
              </a:rPr>
              <a:t>Craig Hughes (D) from Eagle</a:t>
            </a:r>
            <a:endParaRPr/>
          </a:p>
          <a:p>
            <a:pPr marL="457200" lvl="0" indent="-228600" algn="l" rtl="0">
              <a:lnSpc>
                <a:spcPct val="100000"/>
              </a:lnSpc>
              <a:spcBef>
                <a:spcPts val="360"/>
              </a:spcBef>
              <a:spcAft>
                <a:spcPts val="0"/>
              </a:spcAft>
              <a:buSzPts val="1400"/>
              <a:buNone/>
            </a:pPr>
            <a:r>
              <a:rPr lang="en-US">
                <a:latin typeface="Calibri"/>
                <a:ea typeface="Calibri"/>
                <a:cs typeface="Calibri"/>
                <a:sym typeface="Calibri"/>
              </a:rPr>
              <a:t>District 4= Pamela Denahy (R) from La Junta and </a:t>
            </a:r>
            <a:r>
              <a:rPr lang="en-US" b="1">
                <a:latin typeface="Calibri"/>
                <a:ea typeface="Calibri"/>
                <a:cs typeface="Calibri"/>
                <a:sym typeface="Calibri"/>
              </a:rPr>
              <a:t>Brenda May (U) from Lamar</a:t>
            </a:r>
            <a:endParaRPr/>
          </a:p>
          <a:p>
            <a:pPr marL="457200" lvl="0" indent="-228600" algn="l" rtl="0">
              <a:lnSpc>
                <a:spcPct val="100000"/>
              </a:lnSpc>
              <a:spcBef>
                <a:spcPts val="360"/>
              </a:spcBef>
              <a:spcAft>
                <a:spcPts val="0"/>
              </a:spcAft>
              <a:buSzPts val="1400"/>
              <a:buNone/>
            </a:pPr>
            <a:r>
              <a:rPr lang="en-US">
                <a:latin typeface="Calibri"/>
                <a:ea typeface="Calibri"/>
                <a:cs typeface="Calibri"/>
                <a:sym typeface="Calibri"/>
              </a:rPr>
              <a:t>District 5= </a:t>
            </a:r>
            <a:r>
              <a:rPr lang="en-US" b="1">
                <a:latin typeface="Calibri"/>
                <a:ea typeface="Calibri"/>
                <a:cs typeface="Calibri"/>
                <a:sym typeface="Calibri"/>
              </a:rPr>
              <a:t>Tony Rosenda (D) from Colorado Springs </a:t>
            </a:r>
            <a:r>
              <a:rPr lang="en-US">
                <a:latin typeface="Calibri"/>
                <a:ea typeface="Calibri"/>
                <a:cs typeface="Calibri"/>
                <a:sym typeface="Calibri"/>
              </a:rPr>
              <a:t>and Mina Liebert (U) from Colo Springs</a:t>
            </a:r>
            <a:endParaRPr/>
          </a:p>
          <a:p>
            <a:pPr marL="457200" lvl="0" indent="-228600" algn="l" rtl="0">
              <a:lnSpc>
                <a:spcPct val="100000"/>
              </a:lnSpc>
              <a:spcBef>
                <a:spcPts val="360"/>
              </a:spcBef>
              <a:spcAft>
                <a:spcPts val="0"/>
              </a:spcAft>
              <a:buSzPts val="1400"/>
              <a:buNone/>
            </a:pPr>
            <a:r>
              <a:rPr lang="en-US">
                <a:latin typeface="Calibri"/>
                <a:ea typeface="Calibri"/>
                <a:cs typeface="Calibri"/>
                <a:sym typeface="Calibri"/>
              </a:rPr>
              <a:t>District 6= </a:t>
            </a:r>
            <a:r>
              <a:rPr lang="en-US" b="1">
                <a:latin typeface="Calibri"/>
                <a:ea typeface="Calibri"/>
                <a:cs typeface="Calibri"/>
                <a:sym typeface="Calibri"/>
              </a:rPr>
              <a:t>Patty Imhoff (D) from Greenwood Village and Tom Lee (R) from Greenwood Village</a:t>
            </a:r>
            <a:endParaRPr/>
          </a:p>
          <a:p>
            <a:pPr marL="457200" lvl="0" indent="-228600" algn="l" rtl="0">
              <a:lnSpc>
                <a:spcPct val="100000"/>
              </a:lnSpc>
              <a:spcBef>
                <a:spcPts val="360"/>
              </a:spcBef>
              <a:spcAft>
                <a:spcPts val="0"/>
              </a:spcAft>
              <a:buSzPts val="1400"/>
              <a:buNone/>
            </a:pPr>
            <a:r>
              <a:rPr lang="en-US">
                <a:latin typeface="Calibri"/>
                <a:ea typeface="Calibri"/>
                <a:cs typeface="Calibri"/>
                <a:sym typeface="Calibri"/>
              </a:rPr>
              <a:t>District 7= Jahi Simbai (U) from Wheat Ridge and </a:t>
            </a:r>
            <a:r>
              <a:rPr lang="en-US" b="1">
                <a:latin typeface="Calibri"/>
                <a:ea typeface="Calibri"/>
                <a:cs typeface="Calibri"/>
                <a:sym typeface="Calibri"/>
              </a:rPr>
              <a:t>Carrie Curtiss (D) from Golden</a:t>
            </a:r>
            <a:endParaRPr/>
          </a:p>
          <a:p>
            <a:pPr marL="457200" lvl="0" indent="-228600" algn="l" rtl="0">
              <a:lnSpc>
                <a:spcPct val="100000"/>
              </a:lnSpc>
              <a:spcBef>
                <a:spcPts val="360"/>
              </a:spcBef>
              <a:spcAft>
                <a:spcPts val="0"/>
              </a:spcAft>
              <a:buSzPts val="1400"/>
              <a:buNone/>
            </a:pPr>
            <a:r>
              <a:rPr lang="en-US">
                <a:latin typeface="Calibri"/>
                <a:ea typeface="Calibri"/>
                <a:cs typeface="Calibri"/>
                <a:sym typeface="Calibri"/>
              </a:rPr>
              <a:t>Partner Agency Reps= Dan Gibs DNR, Charles Garcia CPW Commission, and Carrie Besnette Hauser CPW Commission</a:t>
            </a:r>
            <a:endParaRPr/>
          </a:p>
          <a:p>
            <a:pPr marL="457200" lvl="0" indent="-228600" algn="l" rtl="0">
              <a:lnSpc>
                <a:spcPct val="100000"/>
              </a:lnSpc>
              <a:spcBef>
                <a:spcPts val="360"/>
              </a:spcBef>
              <a:spcAft>
                <a:spcPts val="0"/>
              </a:spcAft>
              <a:buSzPts val="1400"/>
              <a:buNone/>
            </a:pPr>
            <a:endParaRPr>
              <a:latin typeface="Calibri"/>
              <a:ea typeface="Calibri"/>
              <a:cs typeface="Calibri"/>
              <a:sym typeface="Calibri"/>
            </a:endParaRPr>
          </a:p>
          <a:p>
            <a:pPr marL="457200" lvl="0" indent="-228600" algn="l" rtl="0">
              <a:lnSpc>
                <a:spcPct val="100000"/>
              </a:lnSpc>
              <a:spcBef>
                <a:spcPts val="360"/>
              </a:spcBef>
              <a:spcAft>
                <a:spcPts val="0"/>
              </a:spcAft>
              <a:buSzPts val="1400"/>
              <a:buNone/>
            </a:pPr>
            <a:endParaRPr b="1">
              <a:latin typeface="Calibri"/>
              <a:ea typeface="Calibri"/>
              <a:cs typeface="Calibri"/>
              <a:sym typeface="Calibri"/>
            </a:endParaRPr>
          </a:p>
        </p:txBody>
      </p:sp>
      <p:sp>
        <p:nvSpPr>
          <p:cNvPr id="185" name="Google Shape;185;p15: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l"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6:notes"/>
          <p:cNvSpPr>
            <a:spLocks noGrp="1" noRot="1" noChangeAspect="1"/>
          </p:cNvSpPr>
          <p:nvPr>
            <p:ph type="sldImg" idx="2"/>
          </p:nvPr>
        </p:nvSpPr>
        <p:spPr>
          <a:xfrm>
            <a:off x="420688" y="703263"/>
            <a:ext cx="6261100"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6: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marR="0" lvl="0" indent="0" algn="l" rtl="0">
              <a:lnSpc>
                <a:spcPct val="125000"/>
              </a:lnSpc>
              <a:spcBef>
                <a:spcPts val="1200"/>
              </a:spcBef>
              <a:spcAft>
                <a:spcPts val="0"/>
              </a:spcAft>
              <a:buClr>
                <a:srgbClr val="000000"/>
              </a:buClr>
              <a:buSzPts val="1400"/>
              <a:buFont typeface="Arial"/>
              <a:buNone/>
            </a:pPr>
            <a:r>
              <a:rPr lang="en-US">
                <a:solidFill>
                  <a:srgbClr val="333333"/>
                </a:solidFill>
              </a:rPr>
              <a:t>Which you’ve all heard a lot about.  T</a:t>
            </a:r>
            <a:r>
              <a:rPr lang="en-US">
                <a:solidFill>
                  <a:srgbClr val="333333"/>
                </a:solidFill>
                <a:latin typeface="Calibri"/>
                <a:ea typeface="Calibri"/>
                <a:cs typeface="Calibri"/>
                <a:sym typeface="Calibri"/>
              </a:rPr>
              <a:t>he last 2 years worth of updates here were centered on the creation of our 2020 Strategic plan.  As you all know, it was a period of learning, prioritization, and growth as we </a:t>
            </a:r>
            <a:r>
              <a:rPr lang="en-US" b="0" i="0" u="none" strike="noStrike">
                <a:latin typeface="Calibri"/>
                <a:ea typeface="Calibri"/>
                <a:cs typeface="Calibri"/>
                <a:sym typeface="Calibri"/>
              </a:rPr>
              <a:t>listened to diverse groups of partners to understand their barriers, challenges and innovative ideas, and also went down the rabbit hole challenging ourselves to dive deep into our own</a:t>
            </a:r>
            <a:r>
              <a:rPr lang="en-US">
                <a:solidFill>
                  <a:srgbClr val="333333"/>
                </a:solidFill>
                <a:latin typeface="Calibri"/>
                <a:ea typeface="Calibri"/>
                <a:cs typeface="Calibri"/>
                <a:sym typeface="Calibri"/>
              </a:rPr>
              <a:t>.   </a:t>
            </a:r>
            <a:endParaRPr/>
          </a:p>
          <a:p>
            <a:pPr marL="0" marR="0" lvl="0" indent="0" algn="l" rtl="0">
              <a:lnSpc>
                <a:spcPct val="125000"/>
              </a:lnSpc>
              <a:spcBef>
                <a:spcPts val="1200"/>
              </a:spcBef>
              <a:spcAft>
                <a:spcPts val="0"/>
              </a:spcAft>
              <a:buClr>
                <a:srgbClr val="000000"/>
              </a:buClr>
              <a:buSzPts val="1400"/>
              <a:buFont typeface="Arial"/>
              <a:buNone/>
            </a:pPr>
            <a:endParaRPr>
              <a:solidFill>
                <a:srgbClr val="333333"/>
              </a:solidFill>
              <a:latin typeface="Calibri"/>
              <a:ea typeface="Calibri"/>
              <a:cs typeface="Calibri"/>
              <a:sym typeface="Calibri"/>
            </a:endParaRPr>
          </a:p>
          <a:p>
            <a:pPr marL="0" marR="0" lvl="0" indent="0" algn="l" rtl="0">
              <a:lnSpc>
                <a:spcPct val="125000"/>
              </a:lnSpc>
              <a:spcBef>
                <a:spcPts val="1200"/>
              </a:spcBef>
              <a:spcAft>
                <a:spcPts val="0"/>
              </a:spcAft>
              <a:buClr>
                <a:srgbClr val="000000"/>
              </a:buClr>
              <a:buSzPts val="1400"/>
              <a:buFont typeface="Arial"/>
              <a:buNone/>
            </a:pPr>
            <a:r>
              <a:rPr lang="en-US">
                <a:solidFill>
                  <a:srgbClr val="333333"/>
                </a:solidFill>
                <a:latin typeface="Calibri"/>
                <a:ea typeface="Calibri"/>
                <a:cs typeface="Calibri"/>
                <a:sym typeface="Calibri"/>
              </a:rPr>
              <a:t>Since our boards approval of our plan in June of 2020, we’ve worked non-stop on implementation </a:t>
            </a:r>
            <a:r>
              <a:rPr lang="en-US">
                <a:solidFill>
                  <a:srgbClr val="333333"/>
                </a:solidFill>
              </a:rPr>
              <a:t>strategy</a:t>
            </a:r>
            <a:r>
              <a:rPr lang="en-US">
                <a:solidFill>
                  <a:srgbClr val="333333"/>
                </a:solidFill>
                <a:latin typeface="Calibri"/>
                <a:ea typeface="Calibri"/>
                <a:cs typeface="Calibri"/>
                <a:sym typeface="Calibri"/>
              </a:rPr>
              <a:t>.  And finally, on July 1</a:t>
            </a:r>
            <a:r>
              <a:rPr lang="en-US" baseline="30000">
                <a:solidFill>
                  <a:srgbClr val="333333"/>
                </a:solidFill>
                <a:latin typeface="Calibri"/>
                <a:ea typeface="Calibri"/>
                <a:cs typeface="Calibri"/>
                <a:sym typeface="Calibri"/>
              </a:rPr>
              <a:t>st</a:t>
            </a:r>
            <a:r>
              <a:rPr lang="en-US">
                <a:solidFill>
                  <a:srgbClr val="333333"/>
                </a:solidFill>
                <a:latin typeface="Calibri"/>
                <a:ea typeface="Calibri"/>
                <a:cs typeface="Calibri"/>
                <a:sym typeface="Calibri"/>
              </a:rPr>
              <a:t>, </a:t>
            </a:r>
            <a:r>
              <a:rPr lang="en-US" b="0" i="0" u="none" strike="noStrike">
                <a:latin typeface="Calibri"/>
                <a:ea typeface="Calibri"/>
                <a:cs typeface="Calibri"/>
                <a:sym typeface="Calibri"/>
              </a:rPr>
              <a:t>GOCO staff and our Board officially</a:t>
            </a:r>
            <a:r>
              <a:rPr lang="en-US">
                <a:solidFill>
                  <a:srgbClr val="333333"/>
                </a:solidFill>
                <a:latin typeface="Calibri"/>
                <a:ea typeface="Calibri"/>
                <a:cs typeface="Calibri"/>
                <a:sym typeface="Calibri"/>
              </a:rPr>
              <a:t> launched this transformational </a:t>
            </a:r>
            <a:r>
              <a:rPr lang="en-US" u="sng">
                <a:solidFill>
                  <a:srgbClr val="9FAD38"/>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strategic plan</a:t>
            </a:r>
            <a:r>
              <a:rPr lang="en-US">
                <a:solidFill>
                  <a:srgbClr val="333333"/>
                </a:solidFill>
                <a:latin typeface="Calibri"/>
                <a:ea typeface="Calibri"/>
                <a:cs typeface="Calibri"/>
                <a:sym typeface="Calibri"/>
              </a:rPr>
              <a:t> that elevates many of the tenets we’ve been grounded in during our 28-year history and helps us evolve. It outlines our organizational values and bases our programs in them; applies an equity lens across our programs, operations, and decision-making processes; and re-imagines how we might best serve Colorado communities from </a:t>
            </a:r>
            <a:r>
              <a:rPr lang="en-US" i="1">
                <a:solidFill>
                  <a:srgbClr val="333333"/>
                </a:solidFill>
                <a:latin typeface="Calibri"/>
                <a:ea typeface="Calibri"/>
                <a:cs typeface="Calibri"/>
                <a:sym typeface="Calibri"/>
              </a:rPr>
              <a:t>within</a:t>
            </a:r>
            <a:r>
              <a:rPr lang="en-US">
                <a:solidFill>
                  <a:srgbClr val="333333"/>
                </a:solidFill>
                <a:latin typeface="Calibri"/>
                <a:ea typeface="Calibri"/>
                <a:cs typeface="Calibri"/>
                <a:sym typeface="Calibri"/>
              </a:rPr>
              <a:t> communities. </a:t>
            </a:r>
            <a:endParaRPr/>
          </a:p>
          <a:p>
            <a:pPr marL="0" marR="0" lvl="0" indent="0" algn="l" rtl="0">
              <a:lnSpc>
                <a:spcPct val="100000"/>
              </a:lnSpc>
              <a:spcBef>
                <a:spcPts val="0"/>
              </a:spcBef>
              <a:spcAft>
                <a:spcPts val="0"/>
              </a:spcAft>
              <a:buClr>
                <a:schemeClr val="dk1"/>
              </a:buClr>
              <a:buSzPts val="1200"/>
              <a:buFont typeface="Calibri"/>
              <a:buNone/>
            </a:pPr>
            <a:endParaRPr b="1"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b="0" i="0" u="none" strike="noStrike">
              <a:latin typeface="Calibri"/>
              <a:ea typeface="Calibri"/>
              <a:cs typeface="Calibri"/>
              <a:sym typeface="Calibri"/>
            </a:endParaRPr>
          </a:p>
          <a:p>
            <a:pPr marL="285750" marR="0" lvl="0" indent="-209550" algn="l" rtl="0">
              <a:lnSpc>
                <a:spcPct val="100000"/>
              </a:lnSpc>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l" rtl="0">
              <a:lnSpc>
                <a:spcPct val="100000"/>
              </a:lnSpc>
              <a:spcBef>
                <a:spcPts val="360"/>
              </a:spcBef>
              <a:spcAft>
                <a:spcPts val="0"/>
              </a:spcAft>
              <a:buSzPts val="1400"/>
              <a:buNone/>
            </a:pPr>
            <a:endParaRPr b="0">
              <a:solidFill>
                <a:schemeClr val="dk1"/>
              </a:solidFill>
              <a:latin typeface="Calibri"/>
              <a:ea typeface="Calibri"/>
              <a:cs typeface="Calibri"/>
              <a:sym typeface="Calibri"/>
            </a:endParaRPr>
          </a:p>
          <a:p>
            <a:pPr marL="0" lvl="0" indent="0" algn="l" rtl="0">
              <a:lnSpc>
                <a:spcPct val="100000"/>
              </a:lnSpc>
              <a:spcBef>
                <a:spcPts val="360"/>
              </a:spcBef>
              <a:spcAft>
                <a:spcPts val="0"/>
              </a:spcAft>
              <a:buSzPts val="1400"/>
              <a:buNone/>
            </a:pPr>
            <a:endParaRPr b="0">
              <a:solidFill>
                <a:schemeClr val="dk1"/>
              </a:solidFill>
              <a:latin typeface="Calibri"/>
              <a:ea typeface="Calibri"/>
              <a:cs typeface="Calibri"/>
              <a:sym typeface="Calibri"/>
            </a:endParaRPr>
          </a:p>
          <a:p>
            <a:pPr marL="0" lvl="0" indent="0" algn="l" rtl="0">
              <a:lnSpc>
                <a:spcPct val="100000"/>
              </a:lnSpc>
              <a:spcBef>
                <a:spcPts val="360"/>
              </a:spcBef>
              <a:spcAft>
                <a:spcPts val="0"/>
              </a:spcAft>
              <a:buSzPts val="1400"/>
              <a:buNone/>
            </a:pPr>
            <a:endParaRPr b="0">
              <a:solidFill>
                <a:schemeClr val="dk1"/>
              </a:solidFill>
              <a:latin typeface="Calibri"/>
              <a:ea typeface="Calibri"/>
              <a:cs typeface="Calibri"/>
              <a:sym typeface="Calibri"/>
            </a:endParaRPr>
          </a:p>
        </p:txBody>
      </p:sp>
      <p:sp>
        <p:nvSpPr>
          <p:cNvPr id="192" name="Google Shape;192;p16: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l"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7:notes"/>
          <p:cNvSpPr>
            <a:spLocks noGrp="1" noRot="1" noChangeAspect="1"/>
          </p:cNvSpPr>
          <p:nvPr>
            <p:ph type="sldImg" idx="2"/>
          </p:nvPr>
        </p:nvSpPr>
        <p:spPr>
          <a:xfrm>
            <a:off x="1604963" y="228600"/>
            <a:ext cx="3797300" cy="21351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7:notes"/>
          <p:cNvSpPr txBox="1">
            <a:spLocks noGrp="1"/>
          </p:cNvSpPr>
          <p:nvPr>
            <p:ph type="body" idx="1"/>
          </p:nvPr>
        </p:nvSpPr>
        <p:spPr>
          <a:xfrm>
            <a:off x="281353" y="2531327"/>
            <a:ext cx="6443003" cy="6476148"/>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solidFill>
                  <a:srgbClr val="9FAD38"/>
                </a:solidFill>
                <a:latin typeface="Calibri"/>
                <a:ea typeface="Calibri"/>
                <a:cs typeface="Calibri"/>
                <a:sym typeface="Calibri"/>
              </a:rPr>
              <a:t>Which brings us to where we are today.  For the first time in </a:t>
            </a:r>
            <a:r>
              <a:rPr lang="en-US" b="0" i="0" u="none" strike="noStrike" dirty="0">
                <a:solidFill>
                  <a:srgbClr val="000000"/>
                </a:solidFill>
                <a:latin typeface="Calibri"/>
                <a:ea typeface="Calibri"/>
                <a:cs typeface="Calibri"/>
                <a:sym typeface="Calibri"/>
              </a:rPr>
              <a:t>GOCO’s nearly 30 year history we are no longer solely based in Denver. </a:t>
            </a:r>
            <a:r>
              <a:rPr lang="en-US" dirty="0">
                <a:solidFill>
                  <a:srgbClr val="333333"/>
                </a:solidFill>
                <a:latin typeface="Calibri"/>
                <a:ea typeface="Calibri"/>
                <a:cs typeface="Calibri"/>
                <a:sym typeface="Calibri"/>
              </a:rPr>
              <a:t>We listened during our strategic planning process and we heard what our stakeholders said.  State-wide, we were asked for locally based staff, and six regional officers are now part of our program structure. </a:t>
            </a:r>
            <a:r>
              <a:rPr lang="en-US" dirty="0">
                <a:solidFill>
                  <a:srgbClr val="000000"/>
                </a:solidFill>
              </a:rPr>
              <a:t>Our goal is </a:t>
            </a:r>
            <a:r>
              <a:rPr lang="en-US" b="0" i="0" u="none" strike="noStrike" dirty="0">
                <a:solidFill>
                  <a:srgbClr val="000000"/>
                </a:solidFill>
                <a:latin typeface="Calibri"/>
                <a:ea typeface="Calibri"/>
                <a:cs typeface="Calibri"/>
                <a:sym typeface="Calibri"/>
              </a:rPr>
              <a:t>to have a deeper understanding of the needs and opportunities of the communities that we serve and having the regional officers there, embedded in those communities as those literal boots on the ground to facilitate that understanding and learning is the first step.</a:t>
            </a:r>
            <a:endParaRPr dirty="0">
              <a:solidFill>
                <a:srgbClr val="33333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b="0" i="0" u="none" strike="noStrike" dirty="0">
              <a:solidFill>
                <a:srgbClr val="33333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b="0" i="0" dirty="0">
                <a:solidFill>
                  <a:srgbClr val="000000"/>
                </a:solidFill>
                <a:latin typeface="Calibri"/>
                <a:ea typeface="Calibri"/>
                <a:cs typeface="Calibri"/>
                <a:sym typeface="Calibri"/>
              </a:rPr>
              <a:t>So, what we did was try to create some similarity among the communities in these regions, and while it’s been and still is a work in progress – we’ll feel like we haven’t completely missed the mark here at getting close to a true regional representation.   </a:t>
            </a:r>
            <a:endParaRPr dirty="0"/>
          </a:p>
          <a:p>
            <a:pPr marL="0" marR="0" lvl="0" indent="0" algn="l" rtl="0">
              <a:lnSpc>
                <a:spcPct val="100000"/>
              </a:lnSpc>
              <a:spcBef>
                <a:spcPts val="0"/>
              </a:spcBef>
              <a:spcAft>
                <a:spcPts val="0"/>
              </a:spcAft>
              <a:buClr>
                <a:srgbClr val="000000"/>
              </a:buClr>
              <a:buSzPts val="1400"/>
              <a:buFont typeface="Arial"/>
              <a:buNone/>
            </a:pPr>
            <a:endParaRPr b="0" i="0"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b="0" i="0" dirty="0">
                <a:solidFill>
                  <a:srgbClr val="000000"/>
                </a:solidFill>
                <a:latin typeface="Calibri"/>
                <a:ea typeface="Calibri"/>
                <a:cs typeface="Calibri"/>
                <a:sym typeface="Calibri"/>
              </a:rPr>
              <a:t>I’ll take this moment to introduce our Southwest Regional Officer, Estrella Woods.  Estrella </a:t>
            </a:r>
            <a:r>
              <a:rPr lang="en-US" dirty="0">
                <a:solidFill>
                  <a:srgbClr val="000000"/>
                </a:solidFill>
              </a:rPr>
              <a:t>shares a passion of the </a:t>
            </a:r>
            <a:r>
              <a:rPr lang="en-US" b="0" i="0" dirty="0">
                <a:solidFill>
                  <a:srgbClr val="000000"/>
                </a:solidFill>
                <a:latin typeface="Calibri"/>
                <a:ea typeface="Calibri"/>
                <a:cs typeface="Calibri"/>
                <a:sym typeface="Calibri"/>
              </a:rPr>
              <a:t>outdoors, parks, and open space with GOCO and has a background in Environmental Studies, and we’re very excited for what she brings to the team. </a:t>
            </a:r>
            <a:endParaRPr dirty="0"/>
          </a:p>
          <a:p>
            <a:pPr marL="0" marR="0" lvl="0" indent="0" algn="l" rtl="0">
              <a:lnSpc>
                <a:spcPct val="100000"/>
              </a:lnSpc>
              <a:spcBef>
                <a:spcPts val="0"/>
              </a:spcBef>
              <a:spcAft>
                <a:spcPts val="0"/>
              </a:spcAft>
              <a:buClr>
                <a:srgbClr val="000000"/>
              </a:buClr>
              <a:buSzPts val="1400"/>
              <a:buFont typeface="Arial"/>
              <a:buNone/>
            </a:pPr>
            <a:endParaRPr b="0" i="0" u="none" strike="noStrik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b="0" i="0" u="none" strike="noStrike" dirty="0">
                <a:solidFill>
                  <a:srgbClr val="000000"/>
                </a:solidFill>
                <a:latin typeface="Calibri"/>
                <a:ea typeface="Calibri"/>
                <a:cs typeface="Calibri"/>
                <a:sym typeface="Calibri"/>
              </a:rPr>
              <a:t>So, in additional to our regional approach, w</a:t>
            </a:r>
            <a:r>
              <a:rPr lang="en-US" b="0" i="0" dirty="0">
                <a:solidFill>
                  <a:srgbClr val="000000"/>
                </a:solidFill>
                <a:latin typeface="Calibri"/>
                <a:ea typeface="Calibri"/>
                <a:cs typeface="Calibri"/>
                <a:sym typeface="Calibri"/>
              </a:rPr>
              <a:t>e’ve had across the board changes to our staffing, including s</a:t>
            </a:r>
            <a:r>
              <a:rPr lang="en-US" dirty="0">
                <a:solidFill>
                  <a:srgbClr val="333333"/>
                </a:solidFill>
                <a:latin typeface="Calibri"/>
                <a:ea typeface="Calibri"/>
                <a:cs typeface="Calibri"/>
                <a:sym typeface="Calibri"/>
              </a:rPr>
              <a:t>ome previous contacts moving into new roles, including myself, and many new staffers have joined us, so we’ve grown a bit.</a:t>
            </a:r>
            <a:endParaRPr dirty="0"/>
          </a:p>
          <a:p>
            <a:pPr marL="0" marR="0" lvl="0" indent="0" algn="l" rtl="0">
              <a:lnSpc>
                <a:spcPct val="100000"/>
              </a:lnSpc>
              <a:spcBef>
                <a:spcPts val="0"/>
              </a:spcBef>
              <a:spcAft>
                <a:spcPts val="0"/>
              </a:spcAft>
              <a:buClr>
                <a:srgbClr val="000000"/>
              </a:buClr>
              <a:buSzPts val="1400"/>
              <a:buFont typeface="Arial"/>
              <a:buNone/>
            </a:pPr>
            <a:endParaRPr b="0" i="0" u="none" strike="noStrike" dirty="0">
              <a:solidFill>
                <a:srgbClr val="000000"/>
              </a:solidFill>
              <a:latin typeface="Calibri"/>
              <a:ea typeface="Calibri"/>
              <a:cs typeface="Calibri"/>
              <a:sym typeface="Calibri"/>
            </a:endParaRPr>
          </a:p>
          <a:p>
            <a:pPr marL="0" marR="0" lvl="0" indent="0" algn="l" rtl="0">
              <a:lnSpc>
                <a:spcPct val="125000"/>
              </a:lnSpc>
              <a:spcBef>
                <a:spcPts val="1200"/>
              </a:spcBef>
              <a:spcAft>
                <a:spcPts val="0"/>
              </a:spcAft>
              <a:buSzPts val="1400"/>
              <a:buNone/>
            </a:pPr>
            <a:r>
              <a:rPr lang="en-US" dirty="0" err="1">
                <a:solidFill>
                  <a:srgbClr val="333333"/>
                </a:solidFill>
              </a:rPr>
              <a:t>ANd</a:t>
            </a:r>
            <a:r>
              <a:rPr lang="en-US" dirty="0">
                <a:solidFill>
                  <a:srgbClr val="333333"/>
                </a:solidFill>
              </a:rPr>
              <a:t> if that wasn’t quite enough change for you</a:t>
            </a:r>
            <a:r>
              <a:rPr lang="en-US" dirty="0">
                <a:solidFill>
                  <a:srgbClr val="333333"/>
                </a:solidFill>
                <a:latin typeface="Calibri"/>
                <a:ea typeface="Calibri"/>
                <a:cs typeface="Calibri"/>
                <a:sym typeface="Calibri"/>
              </a:rPr>
              <a:t>– Beginning this month, Jackie Miller, our past Director of Programs, has stepped into an interim executive director role as last month we bid farewell to outdoor champion Chris Castilian, who served as GOCO’s Executive Director for four years.  I had the pleasure of meeting and working with Chris years ago when I was working at CPW and he was serving on this Commission, and it’s been an honor and a privilege working with him since day one.</a:t>
            </a:r>
            <a:endParaRPr dirty="0"/>
          </a:p>
          <a:p>
            <a:pPr marL="0" marR="0" lvl="0" indent="0" algn="l" rtl="0">
              <a:lnSpc>
                <a:spcPct val="100000"/>
              </a:lnSpc>
              <a:spcBef>
                <a:spcPts val="0"/>
              </a:spcBef>
              <a:spcAft>
                <a:spcPts val="0"/>
              </a:spcAft>
              <a:buClr>
                <a:schemeClr val="dk1"/>
              </a:buClr>
              <a:buSzPts val="1200"/>
              <a:buFont typeface="Calibri"/>
              <a:buNone/>
            </a:pPr>
            <a:r>
              <a:rPr lang="en-US" b="1" i="0" u="none" strike="noStrike" dirty="0">
                <a:latin typeface="Calibri"/>
                <a:ea typeface="Calibri"/>
                <a:cs typeface="Calibri"/>
                <a:sym typeface="Calibri"/>
              </a:rPr>
              <a:t>Northern Front Range- </a:t>
            </a:r>
            <a:r>
              <a:rPr lang="en-US" b="0" i="0" u="none" strike="noStrike" dirty="0">
                <a:latin typeface="Calibri"/>
                <a:ea typeface="Calibri"/>
                <a:cs typeface="Calibri"/>
                <a:sym typeface="Calibri"/>
              </a:rPr>
              <a:t>Alex Castino 	</a:t>
            </a:r>
            <a:r>
              <a:rPr lang="en-US" b="1" i="0" u="none" strike="noStrike" dirty="0">
                <a:latin typeface="Calibri"/>
                <a:ea typeface="Calibri"/>
                <a:cs typeface="Calibri"/>
                <a:sym typeface="Calibri"/>
              </a:rPr>
              <a:t>Southern Front Range </a:t>
            </a:r>
            <a:r>
              <a:rPr lang="en-US" b="0" i="0" u="none" strike="noStrike" dirty="0">
                <a:latin typeface="Calibri"/>
                <a:ea typeface="Calibri"/>
                <a:cs typeface="Calibri"/>
                <a:sym typeface="Calibri"/>
              </a:rPr>
              <a:t>- Tilah Larson	</a:t>
            </a:r>
            <a:endParaRPr dirty="0"/>
          </a:p>
          <a:p>
            <a:pPr marL="0" marR="0" lvl="0" indent="0" algn="l" rtl="0">
              <a:lnSpc>
                <a:spcPct val="100000"/>
              </a:lnSpc>
              <a:spcBef>
                <a:spcPts val="0"/>
              </a:spcBef>
              <a:spcAft>
                <a:spcPts val="0"/>
              </a:spcAft>
              <a:buClr>
                <a:schemeClr val="dk1"/>
              </a:buClr>
              <a:buSzPts val="1200"/>
              <a:buFont typeface="Calibri"/>
              <a:buNone/>
            </a:pPr>
            <a:r>
              <a:rPr lang="en-US" b="1" i="0" u="none" strike="noStrike" dirty="0">
                <a:latin typeface="Calibri"/>
                <a:ea typeface="Calibri"/>
                <a:cs typeface="Calibri"/>
                <a:sym typeface="Calibri"/>
              </a:rPr>
              <a:t>West</a:t>
            </a:r>
            <a:r>
              <a:rPr lang="en-US" b="0" i="0" u="none" strike="noStrike" dirty="0">
                <a:latin typeface="Calibri"/>
                <a:ea typeface="Calibri"/>
                <a:cs typeface="Calibri"/>
                <a:sym typeface="Calibri"/>
              </a:rPr>
              <a:t> - Katie Smith		</a:t>
            </a:r>
            <a:r>
              <a:rPr lang="en-US" b="1" i="0" u="none" strike="noStrike" dirty="0">
                <a:latin typeface="Calibri"/>
                <a:ea typeface="Calibri"/>
                <a:cs typeface="Calibri"/>
                <a:sym typeface="Calibri"/>
              </a:rPr>
              <a:t>North Central </a:t>
            </a:r>
            <a:r>
              <a:rPr lang="en-US" b="0" i="0" u="none" strike="noStrike" dirty="0">
                <a:latin typeface="Calibri"/>
                <a:ea typeface="Calibri"/>
                <a:cs typeface="Calibri"/>
                <a:sym typeface="Calibri"/>
              </a:rPr>
              <a:t>- Dan Omasta		</a:t>
            </a:r>
            <a:endParaRPr dirty="0"/>
          </a:p>
          <a:p>
            <a:pPr marL="0" marR="0" lvl="0" indent="0" algn="l" rtl="0">
              <a:lnSpc>
                <a:spcPct val="100000"/>
              </a:lnSpc>
              <a:spcBef>
                <a:spcPts val="0"/>
              </a:spcBef>
              <a:spcAft>
                <a:spcPts val="0"/>
              </a:spcAft>
              <a:buClr>
                <a:schemeClr val="dk1"/>
              </a:buClr>
              <a:buSzPts val="1200"/>
              <a:buFont typeface="Calibri"/>
              <a:buNone/>
            </a:pPr>
            <a:r>
              <a:rPr lang="en-US" b="1" i="0" u="none" strike="noStrike" dirty="0">
                <a:latin typeface="Calibri"/>
                <a:ea typeface="Calibri"/>
                <a:cs typeface="Calibri"/>
                <a:sym typeface="Calibri"/>
              </a:rPr>
              <a:t>Southwest</a:t>
            </a:r>
            <a:r>
              <a:rPr lang="en-US" b="0" i="0" u="none" strike="noStrike" dirty="0">
                <a:latin typeface="Calibri"/>
                <a:ea typeface="Calibri"/>
                <a:cs typeface="Calibri"/>
                <a:sym typeface="Calibri"/>
              </a:rPr>
              <a:t> - Estrella Woods		</a:t>
            </a:r>
            <a:r>
              <a:rPr lang="en-US" b="1" dirty="0">
                <a:latin typeface="Calibri"/>
                <a:ea typeface="Calibri"/>
                <a:cs typeface="Calibri"/>
                <a:sym typeface="Calibri"/>
              </a:rPr>
              <a:t>East</a:t>
            </a:r>
            <a:r>
              <a:rPr lang="en-US" dirty="0">
                <a:latin typeface="Calibri"/>
                <a:ea typeface="Calibri"/>
                <a:cs typeface="Calibri"/>
                <a:sym typeface="Calibri"/>
              </a:rPr>
              <a:t> - Sammie George</a:t>
            </a:r>
            <a:endParaRPr b="0" i="0" u="none" strike="noStrike" dirty="0">
              <a:latin typeface="Calibri"/>
              <a:ea typeface="Calibri"/>
              <a:cs typeface="Calibri"/>
              <a:sym typeface="Calibri"/>
            </a:endParaRPr>
          </a:p>
          <a:p>
            <a:pPr marL="0" lvl="0" indent="0" algn="l" rtl="0">
              <a:lnSpc>
                <a:spcPct val="100000"/>
              </a:lnSpc>
              <a:spcBef>
                <a:spcPts val="0"/>
              </a:spcBef>
              <a:spcAft>
                <a:spcPts val="0"/>
              </a:spcAft>
              <a:buSzPts val="1400"/>
              <a:buNone/>
            </a:pPr>
            <a:endParaRPr b="0" i="0" u="none" strike="noStrike" dirty="0">
              <a:solidFill>
                <a:schemeClr val="dk1"/>
              </a:solidFill>
              <a:latin typeface="Calibri"/>
              <a:ea typeface="Calibri"/>
              <a:cs typeface="Calibri"/>
              <a:sym typeface="Calibri"/>
            </a:endParaRPr>
          </a:p>
        </p:txBody>
      </p:sp>
      <p:sp>
        <p:nvSpPr>
          <p:cNvPr id="205" name="Google Shape;205;p17: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l"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a:spLocks noGrp="1" noRot="1" noChangeAspect="1"/>
          </p:cNvSpPr>
          <p:nvPr>
            <p:ph type="sldImg" idx="2"/>
          </p:nvPr>
        </p:nvSpPr>
        <p:spPr>
          <a:xfrm>
            <a:off x="1036638" y="692150"/>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4:notes"/>
          <p:cNvSpPr txBox="1">
            <a:spLocks noGrp="1"/>
          </p:cNvSpPr>
          <p:nvPr>
            <p:ph type="body" idx="1"/>
          </p:nvPr>
        </p:nvSpPr>
        <p:spPr>
          <a:xfrm>
            <a:off x="396875" y="3534937"/>
            <a:ext cx="6156325" cy="5510589"/>
          </a:xfrm>
          <a:prstGeom prst="rect">
            <a:avLst/>
          </a:prstGeom>
          <a:noFill/>
          <a:ln>
            <a:noFill/>
          </a:ln>
        </p:spPr>
        <p:txBody>
          <a:bodyPr spcFirstLastPara="1" wrap="square" lIns="92475" tIns="46225" rIns="92475" bIns="46225" anchor="t" anchorCtr="0">
            <a:normAutofit/>
          </a:bodyPr>
          <a:lstStyle/>
          <a:p>
            <a:pPr marL="0" marR="0" lvl="0" indent="0" algn="l" rtl="0">
              <a:lnSpc>
                <a:spcPct val="80000"/>
              </a:lnSpc>
              <a:spcBef>
                <a:spcPts val="0"/>
              </a:spcBef>
              <a:spcAft>
                <a:spcPts val="0"/>
              </a:spcAft>
              <a:buClr>
                <a:schemeClr val="dk1"/>
              </a:buClr>
              <a:buSzPts val="1200"/>
              <a:buFont typeface="Calibri"/>
              <a:buNone/>
            </a:pPr>
            <a:r>
              <a:rPr lang="en-US" sz="1200" b="0" i="0" u="none" strike="noStrike" dirty="0">
                <a:latin typeface="Calibri"/>
                <a:ea typeface="Calibri"/>
                <a:cs typeface="Calibri"/>
                <a:sym typeface="Calibri"/>
              </a:rPr>
              <a:t>So, it’s full steam ahead now – with a fully staffed roster and also a fully developed program portfolio that is </a:t>
            </a:r>
            <a:r>
              <a:rPr lang="en-US" sz="1200" dirty="0">
                <a:solidFill>
                  <a:srgbClr val="333333"/>
                </a:solidFill>
                <a:latin typeface="Calibri"/>
                <a:ea typeface="Calibri"/>
                <a:cs typeface="Calibri"/>
                <a:sym typeface="Calibri"/>
              </a:rPr>
              <a:t>streamlined and aligned with our programmatic values of resource conservation, outdoor stewardship, community vitality, equitable access, and youth connections. </a:t>
            </a:r>
            <a:endParaRPr dirty="0"/>
          </a:p>
          <a:p>
            <a:pPr marL="0" marR="0" lvl="0" indent="0" algn="l" rtl="0">
              <a:lnSpc>
                <a:spcPct val="80000"/>
              </a:lnSpc>
              <a:spcBef>
                <a:spcPts val="0"/>
              </a:spcBef>
              <a:spcAft>
                <a:spcPts val="0"/>
              </a:spcAft>
              <a:buClr>
                <a:schemeClr val="dk1"/>
              </a:buClr>
              <a:buSzPts val="1200"/>
              <a:buFont typeface="Calibri"/>
              <a:buNone/>
            </a:pPr>
            <a:endParaRPr sz="1200" b="0" i="0" u="none" strike="noStrike" dirty="0">
              <a:solidFill>
                <a:srgbClr val="333333"/>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ts val="1200"/>
              <a:buFont typeface="Calibri"/>
              <a:buNone/>
            </a:pPr>
            <a:r>
              <a:rPr lang="en-US" sz="1200" b="0" i="0" u="none" strike="noStrike" dirty="0">
                <a:latin typeface="Calibri"/>
                <a:ea typeface="Calibri"/>
                <a:cs typeface="Calibri"/>
                <a:sym typeface="Calibri"/>
              </a:rPr>
              <a:t>We’re proud to have developed a program portfolio that truly prioritizes the Colorado way of life.  </a:t>
            </a:r>
            <a:endParaRPr dirty="0"/>
          </a:p>
          <a:p>
            <a:pPr marL="0" marR="0" lvl="0" indent="0" algn="l" rtl="0">
              <a:lnSpc>
                <a:spcPct val="80000"/>
              </a:lnSpc>
              <a:spcBef>
                <a:spcPts val="0"/>
              </a:spcBef>
              <a:spcAft>
                <a:spcPts val="0"/>
              </a:spcAft>
              <a:buClr>
                <a:schemeClr val="dk1"/>
              </a:buClr>
              <a:buSzPts val="1200"/>
              <a:buFont typeface="Calibri"/>
              <a:buNone/>
            </a:pPr>
            <a:endParaRPr sz="1200" b="0" i="0" u="none" strike="noStrike" dirty="0">
              <a:latin typeface="Calibri"/>
              <a:ea typeface="Calibri"/>
              <a:cs typeface="Calibri"/>
              <a:sym typeface="Calibri"/>
            </a:endParaRPr>
          </a:p>
          <a:p>
            <a:pPr marL="0" marR="0" lvl="0" indent="0" algn="l" rtl="0">
              <a:lnSpc>
                <a:spcPct val="80000"/>
              </a:lnSpc>
              <a:spcBef>
                <a:spcPts val="0"/>
              </a:spcBef>
              <a:spcAft>
                <a:spcPts val="0"/>
              </a:spcAft>
              <a:buClr>
                <a:schemeClr val="dk1"/>
              </a:buClr>
              <a:buSzPts val="1200"/>
              <a:buFont typeface="Chivo Light"/>
              <a:buNone/>
            </a:pPr>
            <a:r>
              <a:rPr lang="en-US" sz="1200" b="0" i="0" u="none" strike="noStrike" dirty="0">
                <a:latin typeface="Chivo Light"/>
                <a:ea typeface="Chivo Light"/>
                <a:cs typeface="Chivo Light"/>
                <a:sym typeface="Chivo Light"/>
              </a:rPr>
              <a:t>As you can see, </a:t>
            </a:r>
            <a:r>
              <a:rPr lang="en-US" sz="1200" dirty="0">
                <a:solidFill>
                  <a:srgbClr val="333333"/>
                </a:solidFill>
                <a:latin typeface="Calibri"/>
                <a:ea typeface="Calibri"/>
                <a:cs typeface="Calibri"/>
                <a:sym typeface="Calibri"/>
              </a:rPr>
              <a:t>GOCO will continue to run competitive grant programs for park and trail development, land conservation, and stewardship projects across Colorado.  </a:t>
            </a:r>
            <a:r>
              <a:rPr lang="en-US" dirty="0"/>
              <a:t>T</a:t>
            </a:r>
            <a:r>
              <a:rPr lang="en-US" sz="1200" b="0" i="0" u="none" strike="noStrike" dirty="0">
                <a:latin typeface="Chivo Light"/>
                <a:ea typeface="Chivo Light"/>
                <a:cs typeface="Chivo Light"/>
                <a:sym typeface="Chivo Light"/>
              </a:rPr>
              <a:t>he types of projects and outcomes that have driven GOCO’s grantmaking since 1992 will persist, but our organization’s approach </a:t>
            </a:r>
            <a:r>
              <a:rPr lang="en-US" dirty="0">
                <a:latin typeface="Chivo Light"/>
                <a:ea typeface="Chivo Light"/>
                <a:cs typeface="Chivo Light"/>
                <a:sym typeface="Chivo Light"/>
              </a:rPr>
              <a:t>has evolved and will continue to evolve.</a:t>
            </a:r>
          </a:p>
          <a:p>
            <a:pPr marL="0" marR="0" lvl="0" indent="0" algn="l" rtl="0">
              <a:lnSpc>
                <a:spcPct val="80000"/>
              </a:lnSpc>
              <a:spcBef>
                <a:spcPts val="0"/>
              </a:spcBef>
              <a:spcAft>
                <a:spcPts val="0"/>
              </a:spcAft>
              <a:buClr>
                <a:schemeClr val="dk1"/>
              </a:buClr>
              <a:buSzPts val="1200"/>
              <a:buFont typeface="Chivo Light"/>
              <a:buNone/>
            </a:pPr>
            <a:endParaRPr lang="en-US" sz="1200" dirty="0">
              <a:latin typeface="Chivo Light"/>
              <a:sym typeface="Chivo Light"/>
            </a:endParaRPr>
          </a:p>
          <a:p>
            <a:pPr marL="0" marR="0" lvl="0" indent="0" algn="l" rtl="0">
              <a:lnSpc>
                <a:spcPct val="80000"/>
              </a:lnSpc>
              <a:spcBef>
                <a:spcPts val="0"/>
              </a:spcBef>
              <a:spcAft>
                <a:spcPts val="0"/>
              </a:spcAft>
              <a:buClr>
                <a:schemeClr val="dk1"/>
              </a:buClr>
              <a:buSzPts val="1200"/>
              <a:buFont typeface="Chivo Light"/>
              <a:buNone/>
            </a:pPr>
            <a:endParaRPr lang="en-US" dirty="0">
              <a:latin typeface="Chivo Light"/>
              <a:ea typeface="Calibri"/>
              <a:cs typeface="Calibri"/>
              <a:sym typeface="Chivo Light"/>
            </a:endParaRPr>
          </a:p>
          <a:p>
            <a:pPr marL="0" marR="0" lvl="0" indent="0" algn="l" rtl="0">
              <a:lnSpc>
                <a:spcPct val="80000"/>
              </a:lnSpc>
              <a:spcBef>
                <a:spcPts val="0"/>
              </a:spcBef>
              <a:spcAft>
                <a:spcPts val="0"/>
              </a:spcAft>
              <a:buClr>
                <a:schemeClr val="dk1"/>
              </a:buClr>
              <a:buSzPts val="1200"/>
              <a:buFont typeface="Chivo Light"/>
              <a:buNone/>
            </a:pPr>
            <a:endParaRPr sz="1200" dirty="0">
              <a:latin typeface="Calibri"/>
              <a:ea typeface="Calibri"/>
              <a:cs typeface="Calibri"/>
              <a:sym typeface="Calibri"/>
            </a:endParaRPr>
          </a:p>
          <a:p>
            <a:pPr marL="0" marR="0" lvl="0" indent="0" algn="l" rtl="0">
              <a:lnSpc>
                <a:spcPct val="80000"/>
              </a:lnSpc>
              <a:spcBef>
                <a:spcPts val="0"/>
              </a:spcBef>
              <a:spcAft>
                <a:spcPts val="0"/>
              </a:spcAft>
              <a:buClr>
                <a:schemeClr val="dk1"/>
              </a:buClr>
              <a:buSzPts val="900"/>
              <a:buFont typeface="Calibri"/>
              <a:buNone/>
            </a:pPr>
            <a:endParaRPr sz="900" b="1" i="0" u="none" strike="noStrike" dirty="0">
              <a:solidFill>
                <a:srgbClr val="40B300"/>
              </a:solidFill>
              <a:latin typeface="Calibri"/>
              <a:ea typeface="Calibri"/>
              <a:cs typeface="Calibri"/>
              <a:sym typeface="Calibri"/>
            </a:endParaRPr>
          </a:p>
          <a:p>
            <a:pPr marL="0" marR="0" lvl="0" indent="0" algn="l" rtl="0">
              <a:lnSpc>
                <a:spcPct val="80000"/>
              </a:lnSpc>
              <a:spcBef>
                <a:spcPts val="0"/>
              </a:spcBef>
              <a:spcAft>
                <a:spcPts val="0"/>
              </a:spcAft>
              <a:buClr>
                <a:srgbClr val="40B300"/>
              </a:buClr>
              <a:buSzPts val="900"/>
              <a:buFont typeface="Calibri"/>
              <a:buNone/>
            </a:pPr>
            <a:r>
              <a:rPr lang="en-US" sz="900" b="1" i="0" u="none" strike="noStrike" dirty="0">
                <a:solidFill>
                  <a:srgbClr val="40B300"/>
                </a:solidFill>
                <a:latin typeface="Calibri"/>
                <a:ea typeface="Calibri"/>
                <a:cs typeface="Calibri"/>
                <a:sym typeface="Calibri"/>
              </a:rPr>
              <a:t>Land Conservation </a:t>
            </a:r>
            <a:r>
              <a:rPr lang="en-US" sz="900" b="0" i="0" u="none" strike="noStrike" dirty="0">
                <a:solidFill>
                  <a:srgbClr val="000000"/>
                </a:solidFill>
                <a:latin typeface="Calibri"/>
                <a:ea typeface="Calibri"/>
                <a:cs typeface="Calibri"/>
                <a:sym typeface="Calibri"/>
              </a:rPr>
              <a:t>| Land conservation projects that protect significant conservation values and connect people to place.. </a:t>
            </a:r>
            <a:endParaRPr dirty="0"/>
          </a:p>
          <a:p>
            <a:pPr marL="0" marR="0" lvl="0" indent="0" algn="l" rtl="0">
              <a:lnSpc>
                <a:spcPct val="80000"/>
              </a:lnSpc>
              <a:spcBef>
                <a:spcPts val="270"/>
              </a:spcBef>
              <a:spcAft>
                <a:spcPts val="0"/>
              </a:spcAft>
              <a:buClr>
                <a:srgbClr val="40B300"/>
              </a:buClr>
              <a:buSzPts val="900"/>
              <a:buFont typeface="Calibri"/>
              <a:buNone/>
            </a:pPr>
            <a:r>
              <a:rPr lang="en-US" sz="900" b="1" i="0" u="none" strike="noStrike" dirty="0">
                <a:solidFill>
                  <a:srgbClr val="40B300"/>
                </a:solidFill>
                <a:latin typeface="Calibri"/>
                <a:ea typeface="Calibri"/>
                <a:cs typeface="Calibri"/>
                <a:sym typeface="Calibri"/>
              </a:rPr>
              <a:t>Community Impact </a:t>
            </a:r>
            <a:r>
              <a:rPr lang="en-US" sz="900" b="0" i="0" u="none" strike="noStrike" dirty="0">
                <a:solidFill>
                  <a:srgbClr val="000000"/>
                </a:solidFill>
                <a:latin typeface="Calibri"/>
                <a:ea typeface="Calibri"/>
                <a:cs typeface="Calibri"/>
                <a:sym typeface="Calibri"/>
              </a:rPr>
              <a:t>| Capital projects that enhance a community’s access to the outdoors and its quality of life. This replaces our “LPOR” programs, wrapping them all into 1.  Includes the design, planning, and all the way through the activation of a project, eliminating the need for folks to come back in phases.  This grants awards all in one lump promising funding for an entire project, as long as benchmarks are reached throughout the project. </a:t>
            </a:r>
            <a:endParaRPr sz="900" b="1" i="0" u="none" strike="noStrike" dirty="0">
              <a:solidFill>
                <a:srgbClr val="40B300"/>
              </a:solidFill>
              <a:latin typeface="Calibri"/>
              <a:ea typeface="Calibri"/>
              <a:cs typeface="Calibri"/>
              <a:sym typeface="Calibri"/>
            </a:endParaRPr>
          </a:p>
          <a:p>
            <a:pPr marL="0" marR="0" lvl="0" indent="0" algn="l" rtl="0">
              <a:lnSpc>
                <a:spcPct val="80000"/>
              </a:lnSpc>
              <a:spcBef>
                <a:spcPts val="270"/>
              </a:spcBef>
              <a:spcAft>
                <a:spcPts val="0"/>
              </a:spcAft>
              <a:buClr>
                <a:srgbClr val="40B300"/>
              </a:buClr>
              <a:buSzPts val="900"/>
              <a:buFont typeface="Calibri"/>
              <a:buNone/>
            </a:pPr>
            <a:r>
              <a:rPr lang="en-US" sz="900" b="1" i="0" u="none" strike="noStrike" dirty="0">
                <a:solidFill>
                  <a:srgbClr val="40B300"/>
                </a:solidFill>
                <a:latin typeface="Calibri"/>
                <a:ea typeface="Calibri"/>
                <a:cs typeface="Calibri"/>
                <a:sym typeface="Calibri"/>
              </a:rPr>
              <a:t>Planning and Capacity </a:t>
            </a:r>
            <a:r>
              <a:rPr lang="en-US" sz="900" b="0" i="0" u="none" strike="noStrike" dirty="0">
                <a:solidFill>
                  <a:srgbClr val="000000"/>
                </a:solidFill>
                <a:latin typeface="Calibri"/>
                <a:ea typeface="Calibri"/>
                <a:cs typeface="Calibri"/>
                <a:sym typeface="Calibri"/>
              </a:rPr>
              <a:t>| Investing in research, education, planning, and capacity-building projects that address trends, issues, and opportunities in the outdoors.</a:t>
            </a:r>
            <a:endParaRPr dirty="0"/>
          </a:p>
          <a:p>
            <a:pPr marL="0" marR="0" lvl="0" indent="0" algn="l" rtl="0">
              <a:lnSpc>
                <a:spcPct val="80000"/>
              </a:lnSpc>
              <a:spcBef>
                <a:spcPts val="270"/>
              </a:spcBef>
              <a:spcAft>
                <a:spcPts val="0"/>
              </a:spcAft>
              <a:buClr>
                <a:srgbClr val="40B300"/>
              </a:buClr>
              <a:buSzPts val="900"/>
              <a:buFont typeface="Calibri"/>
              <a:buNone/>
            </a:pPr>
            <a:r>
              <a:rPr lang="en-US" sz="900" b="1" i="0" u="none" strike="noStrike" dirty="0">
                <a:solidFill>
                  <a:srgbClr val="40B300"/>
                </a:solidFill>
                <a:latin typeface="Calibri"/>
                <a:ea typeface="Calibri"/>
                <a:cs typeface="Calibri"/>
                <a:sym typeface="Calibri"/>
              </a:rPr>
              <a:t>Stewardship </a:t>
            </a:r>
            <a:r>
              <a:rPr lang="en-US" sz="900" b="0" i="0" u="none" strike="noStrike" dirty="0">
                <a:solidFill>
                  <a:srgbClr val="000000"/>
                </a:solidFill>
                <a:latin typeface="Calibri"/>
                <a:ea typeface="Calibri"/>
                <a:cs typeface="Calibri"/>
                <a:sym typeface="Calibri"/>
              </a:rPr>
              <a:t>| Investing in restoring, enhancing, and sustaining Colorado’s natural and outdoor recreational resources by increasing the scale of habitat restoration efforts, amplifying the work of outdoor stewardship organizations, and enhancing the impact of conservation service corps.  Stewardship Impact grants will enhance the volunteer based efforts to accomplish more comprehensive stewardship opportunities.  RESTORE also lives in this program.  This is our attempt to “up the game” with regard to large scale stewardship opportunities and habitat restoration.  GOCO is partnered with NFWF, Gates Family Foundation, DNR, CPW, and the Colorado Conservation Board to fund this annual grant cycle managed by NFWF</a:t>
            </a:r>
            <a:endParaRPr dirty="0"/>
          </a:p>
          <a:p>
            <a:pPr marL="0" marR="0" lvl="0" indent="0" algn="l" rtl="0">
              <a:lnSpc>
                <a:spcPct val="80000"/>
              </a:lnSpc>
              <a:spcBef>
                <a:spcPts val="270"/>
              </a:spcBef>
              <a:spcAft>
                <a:spcPts val="0"/>
              </a:spcAft>
              <a:buClr>
                <a:srgbClr val="40B300"/>
              </a:buClr>
              <a:buSzPts val="900"/>
              <a:buFont typeface="Calibri"/>
              <a:buNone/>
            </a:pPr>
            <a:r>
              <a:rPr lang="en-US" sz="900" b="1" i="0" u="none" strike="noStrike" dirty="0">
                <a:solidFill>
                  <a:srgbClr val="40B300"/>
                </a:solidFill>
                <a:latin typeface="Calibri"/>
                <a:ea typeface="Calibri"/>
                <a:cs typeface="Calibri"/>
                <a:sym typeface="Calibri"/>
              </a:rPr>
              <a:t>Centennial Program </a:t>
            </a:r>
            <a:r>
              <a:rPr lang="en-US" sz="900" b="0" i="0" u="none" strike="noStrike" dirty="0">
                <a:solidFill>
                  <a:srgbClr val="000000"/>
                </a:solidFill>
                <a:latin typeface="Calibri"/>
                <a:ea typeface="Calibri"/>
                <a:cs typeface="Calibri"/>
                <a:sym typeface="Calibri"/>
              </a:rPr>
              <a:t>| These are high-value, once-in-a-lifetime projects with lasting impacts for the state and future generations of its people, like Fisher’s Peak, where GOCO leveraged $7 million in CPW funding to complete.</a:t>
            </a:r>
            <a:endParaRPr dirty="0"/>
          </a:p>
          <a:p>
            <a:pPr marL="0" marR="0" lvl="0" indent="0" algn="l" rtl="0">
              <a:lnSpc>
                <a:spcPct val="80000"/>
              </a:lnSpc>
              <a:spcBef>
                <a:spcPts val="270"/>
              </a:spcBef>
              <a:spcAft>
                <a:spcPts val="0"/>
              </a:spcAft>
              <a:buClr>
                <a:srgbClr val="40B300"/>
              </a:buClr>
              <a:buSzPts val="900"/>
              <a:buFont typeface="Calibri"/>
              <a:buNone/>
            </a:pPr>
            <a:r>
              <a:rPr lang="en-US" sz="900" b="1" i="0" u="none" strike="noStrike" dirty="0">
                <a:solidFill>
                  <a:srgbClr val="40B300"/>
                </a:solidFill>
                <a:latin typeface="Calibri"/>
                <a:ea typeface="Calibri"/>
                <a:cs typeface="Calibri"/>
                <a:sym typeface="Calibri"/>
              </a:rPr>
              <a:t>Generation Wild </a:t>
            </a:r>
            <a:r>
              <a:rPr lang="en-US" sz="900" b="0" i="0" u="none" strike="noStrike" dirty="0">
                <a:solidFill>
                  <a:srgbClr val="000000"/>
                </a:solidFill>
                <a:latin typeface="Calibri"/>
                <a:ea typeface="Calibri"/>
                <a:cs typeface="Calibri"/>
                <a:sym typeface="Calibri"/>
              </a:rPr>
              <a:t>| Our “premier” program from our 2015 strategic plan focused on advancing equitable access to the outdoors through local coalitions that provide program and pathway opportunities to youth and families who might not otherwise have them.  </a:t>
            </a:r>
            <a:endParaRPr dirty="0"/>
          </a:p>
          <a:p>
            <a:pPr marL="0" marR="0" lvl="0" indent="0" algn="l" rtl="0">
              <a:lnSpc>
                <a:spcPct val="80000"/>
              </a:lnSpc>
              <a:spcBef>
                <a:spcPts val="270"/>
              </a:spcBef>
              <a:spcAft>
                <a:spcPts val="0"/>
              </a:spcAft>
              <a:buClr>
                <a:srgbClr val="000000"/>
              </a:buClr>
              <a:buSzPts val="900"/>
              <a:buFont typeface="Calibri"/>
              <a:buNone/>
            </a:pPr>
            <a:r>
              <a:rPr lang="en-US" sz="900" b="1" i="0" u="none" strike="noStrike" dirty="0">
                <a:solidFill>
                  <a:srgbClr val="000000"/>
                </a:solidFill>
                <a:latin typeface="Calibri"/>
                <a:ea typeface="Calibri"/>
                <a:cs typeface="Calibri"/>
                <a:sym typeface="Calibri"/>
              </a:rPr>
              <a:t>Fellowship </a:t>
            </a:r>
            <a:r>
              <a:rPr lang="en-US" sz="900" b="0" i="0" u="none" strike="noStrike" dirty="0">
                <a:solidFill>
                  <a:srgbClr val="000000"/>
                </a:solidFill>
                <a:latin typeface="Calibri"/>
                <a:ea typeface="Calibri"/>
                <a:cs typeface="Calibri"/>
                <a:sym typeface="Calibri"/>
              </a:rPr>
              <a:t> |  </a:t>
            </a:r>
            <a:r>
              <a:rPr lang="en-US" sz="900" b="0" i="0" dirty="0">
                <a:solidFill>
                  <a:srgbClr val="54534A"/>
                </a:solidFill>
                <a:latin typeface="Calibri"/>
                <a:ea typeface="Calibri"/>
                <a:cs typeface="Calibri"/>
                <a:sym typeface="Calibri"/>
              </a:rPr>
              <a:t>New in 2021, the GOCO Fellowship Program offers young people from diverse backgrounds an opportunity to prepare for careers in the outdoors, gaining meaningful experience in the fields of conservation, outdoor recreation, and stewardship and growing a professional skillset to apply to future endeavors. </a:t>
            </a:r>
            <a:endParaRPr dirty="0"/>
          </a:p>
          <a:p>
            <a:pPr marL="457200" lvl="0" indent="-228600" algn="l" rtl="0">
              <a:lnSpc>
                <a:spcPct val="80000"/>
              </a:lnSpc>
              <a:spcBef>
                <a:spcPts val="360"/>
              </a:spcBef>
              <a:spcAft>
                <a:spcPts val="0"/>
              </a:spcAft>
              <a:buSzPts val="1400"/>
              <a:buNone/>
            </a:pPr>
            <a:endParaRPr sz="450" b="0" i="0" u="none" strike="noStrike" dirty="0">
              <a:solidFill>
                <a:srgbClr val="000000"/>
              </a:solidFill>
              <a:latin typeface="Calibri"/>
              <a:ea typeface="Calibri"/>
              <a:cs typeface="Calibri"/>
              <a:sym typeface="Calibri"/>
            </a:endParaRPr>
          </a:p>
        </p:txBody>
      </p:sp>
      <p:sp>
        <p:nvSpPr>
          <p:cNvPr id="220" name="Google Shape;220;p14: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1: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1:notes"/>
          <p:cNvSpPr txBox="1">
            <a:spLocks noGrp="1"/>
          </p:cNvSpPr>
          <p:nvPr>
            <p:ph type="body" idx="1"/>
          </p:nvPr>
        </p:nvSpPr>
        <p:spPr>
          <a:xfrm>
            <a:off x="396875" y="4387136"/>
            <a:ext cx="6156325" cy="4156234"/>
          </a:xfrm>
          <a:prstGeom prst="rect">
            <a:avLst/>
          </a:prstGeom>
          <a:noFill/>
          <a:ln>
            <a:noFill/>
          </a:ln>
        </p:spPr>
        <p:txBody>
          <a:bodyPr spcFirstLastPara="1" wrap="square" lIns="92475" tIns="46225" rIns="92475" bIns="46225" anchor="t" anchorCtr="0">
            <a:normAutofit/>
          </a:bodyPr>
          <a:lstStyle/>
          <a:p>
            <a:pPr marL="0" marR="0" lvl="0" indent="0" algn="l" rtl="0">
              <a:lnSpc>
                <a:spcPct val="80000"/>
              </a:lnSpc>
              <a:spcBef>
                <a:spcPts val="413"/>
              </a:spcBef>
              <a:spcAft>
                <a:spcPts val="0"/>
              </a:spcAft>
              <a:buClr>
                <a:schemeClr val="dk1"/>
              </a:buClr>
              <a:buSzPts val="1375"/>
              <a:buFont typeface="Calibri"/>
              <a:buNone/>
            </a:pPr>
            <a:r>
              <a:rPr lang="en-US" sz="1375"/>
              <a:t>To speak to one of those specific programs, in June, the GOCO board awarded the 2021 slate of the CPW Director’s Innovation Fund (DIF as we call it).  DIF is a competitive grant program open to all CPW staff for creative, one-time projects that typically don’t require on-going funding and are not funded annually through GOCO or other sources for both the parks and wildlife purpose projects.  The program was developed in 2017 in collaboration with CPW to give field staff the opportunity to fund small but impactful projects, an opportunity they really didn’t have prior to this program.  The response was overwhelming the first year, with over 30 applications totaling over half a million in requests - so the demand was there.</a:t>
            </a:r>
            <a:endParaRPr/>
          </a:p>
          <a:p>
            <a:pPr marL="0" marR="0" lvl="0" indent="0" algn="l" rtl="0">
              <a:lnSpc>
                <a:spcPct val="80000"/>
              </a:lnSpc>
              <a:spcBef>
                <a:spcPts val="413"/>
              </a:spcBef>
              <a:spcAft>
                <a:spcPts val="0"/>
              </a:spcAft>
              <a:buClr>
                <a:schemeClr val="dk1"/>
              </a:buClr>
              <a:buSzPts val="1375"/>
              <a:buFont typeface="Calibri"/>
              <a:buNone/>
            </a:pPr>
            <a:endParaRPr sz="1375"/>
          </a:p>
          <a:p>
            <a:pPr marL="0" marR="0" lvl="0" indent="0" algn="l" rtl="0">
              <a:lnSpc>
                <a:spcPct val="80000"/>
              </a:lnSpc>
              <a:spcBef>
                <a:spcPts val="413"/>
              </a:spcBef>
              <a:spcAft>
                <a:spcPts val="0"/>
              </a:spcAft>
              <a:buClr>
                <a:schemeClr val="dk1"/>
              </a:buClr>
              <a:buSzPts val="1375"/>
              <a:buFont typeface="Calibri"/>
              <a:buNone/>
            </a:pPr>
            <a:r>
              <a:rPr lang="en-US" sz="1375"/>
              <a:t>Now in its 5</a:t>
            </a:r>
            <a:r>
              <a:rPr lang="en-US" sz="1375" baseline="30000"/>
              <a:t>th</a:t>
            </a:r>
            <a:r>
              <a:rPr lang="en-US" sz="1375"/>
              <a:t> year, this program has provided years worth meaningful insight to GOCO staff and board that has helped shape some of our decision making processes that have resulted in tremendous benefits.  My goal is to continue to grow this program’s awareness within CPW so that  we continue to see even more truly innovative and exciting projects come through.</a:t>
            </a:r>
            <a:endParaRPr/>
          </a:p>
          <a:p>
            <a:pPr marL="0" marR="0" lvl="0" indent="0" algn="l" rtl="0">
              <a:lnSpc>
                <a:spcPct val="80000"/>
              </a:lnSpc>
              <a:spcBef>
                <a:spcPts val="413"/>
              </a:spcBef>
              <a:spcAft>
                <a:spcPts val="0"/>
              </a:spcAft>
              <a:buClr>
                <a:schemeClr val="dk1"/>
              </a:buClr>
              <a:buSzPts val="1375"/>
              <a:buFont typeface="Calibri"/>
              <a:buNone/>
            </a:pPr>
            <a:endParaRPr sz="1375"/>
          </a:p>
          <a:p>
            <a:pPr marL="0" marR="0" lvl="0" indent="0" algn="l" rtl="0">
              <a:lnSpc>
                <a:spcPct val="80000"/>
              </a:lnSpc>
              <a:spcBef>
                <a:spcPts val="413"/>
              </a:spcBef>
              <a:spcAft>
                <a:spcPts val="0"/>
              </a:spcAft>
              <a:buClr>
                <a:schemeClr val="dk1"/>
              </a:buClr>
              <a:buSzPts val="1375"/>
              <a:buFont typeface="Calibri"/>
              <a:buNone/>
            </a:pPr>
            <a:r>
              <a:rPr lang="en-US" sz="1375"/>
              <a:t>This year's slate of funded projects will only add to the significant benefits CPW stakeholders get to enjoy via the highly visible and impactful projects DIF has already helped to get on the ground.  **NEXT SLIDE** </a:t>
            </a:r>
            <a:endParaRPr/>
          </a:p>
          <a:p>
            <a:pPr marL="0" marR="0" lvl="0" indent="0" algn="l" rtl="0">
              <a:lnSpc>
                <a:spcPct val="80000"/>
              </a:lnSpc>
              <a:spcBef>
                <a:spcPts val="413"/>
              </a:spcBef>
              <a:spcAft>
                <a:spcPts val="0"/>
              </a:spcAft>
              <a:buClr>
                <a:schemeClr val="dk1"/>
              </a:buClr>
              <a:buSzPts val="1375"/>
              <a:buFont typeface="Calibri"/>
              <a:buNone/>
            </a:pPr>
            <a:endParaRPr sz="1375"/>
          </a:p>
          <a:p>
            <a:pPr marL="457200" marR="0" lvl="0" indent="-228600" algn="l" rtl="0">
              <a:lnSpc>
                <a:spcPct val="80000"/>
              </a:lnSpc>
              <a:spcBef>
                <a:spcPts val="360"/>
              </a:spcBef>
              <a:spcAft>
                <a:spcPts val="0"/>
              </a:spcAft>
              <a:buClr>
                <a:srgbClr val="000000"/>
              </a:buClr>
              <a:buSzPts val="1400"/>
              <a:buFont typeface="Arial"/>
              <a:buNone/>
            </a:pPr>
            <a:endParaRPr sz="660"/>
          </a:p>
          <a:p>
            <a:pPr marL="457200" marR="0" lvl="0" indent="-228600" algn="l" rtl="0">
              <a:lnSpc>
                <a:spcPct val="80000"/>
              </a:lnSpc>
              <a:spcBef>
                <a:spcPts val="360"/>
              </a:spcBef>
              <a:spcAft>
                <a:spcPts val="0"/>
              </a:spcAft>
              <a:buClr>
                <a:srgbClr val="000000"/>
              </a:buClr>
              <a:buSzPts val="1400"/>
              <a:buFont typeface="Arial"/>
              <a:buNone/>
            </a:pPr>
            <a:endParaRPr sz="660"/>
          </a:p>
          <a:p>
            <a:pPr marL="0" lvl="0" indent="0" algn="l" rtl="0">
              <a:lnSpc>
                <a:spcPct val="80000"/>
              </a:lnSpc>
              <a:spcBef>
                <a:spcPts val="0"/>
              </a:spcBef>
              <a:spcAft>
                <a:spcPts val="0"/>
              </a:spcAft>
              <a:buSzPts val="1400"/>
              <a:buNone/>
            </a:pPr>
            <a:endParaRPr sz="660" b="1">
              <a:solidFill>
                <a:schemeClr val="dk1"/>
              </a:solidFill>
              <a:latin typeface="Calibri"/>
              <a:ea typeface="Calibri"/>
              <a:cs typeface="Calibri"/>
              <a:sym typeface="Calibri"/>
            </a:endParaRPr>
          </a:p>
        </p:txBody>
      </p:sp>
      <p:sp>
        <p:nvSpPr>
          <p:cNvPr id="239" name="Google Shape;239;p11: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9:notes"/>
          <p:cNvSpPr>
            <a:spLocks noGrp="1" noRot="1" noChangeAspect="1"/>
          </p:cNvSpPr>
          <p:nvPr>
            <p:ph type="sldImg" idx="2"/>
          </p:nvPr>
        </p:nvSpPr>
        <p:spPr>
          <a:xfrm>
            <a:off x="396875" y="185738"/>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9:notes"/>
          <p:cNvSpPr txBox="1">
            <a:spLocks noGrp="1"/>
          </p:cNvSpPr>
          <p:nvPr>
            <p:ph type="body" idx="1"/>
          </p:nvPr>
        </p:nvSpPr>
        <p:spPr>
          <a:xfrm>
            <a:off x="396875" y="3812345"/>
            <a:ext cx="6156325" cy="4731025"/>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360"/>
              </a:spcBef>
              <a:spcAft>
                <a:spcPts val="0"/>
              </a:spcAft>
              <a:buClr>
                <a:schemeClr val="dk1"/>
              </a:buClr>
              <a:buSzPts val="1200"/>
              <a:buFont typeface="Calibri"/>
              <a:buNone/>
            </a:pPr>
            <a:r>
              <a:rPr lang="en-US"/>
              <a:t>Speaking of some of those projects already on the ground, </a:t>
            </a:r>
            <a:r>
              <a:rPr lang="en-US">
                <a:solidFill>
                  <a:schemeClr val="dk1"/>
                </a:solidFill>
                <a:latin typeface="Calibri"/>
                <a:ea typeface="Calibri"/>
                <a:cs typeface="Calibri"/>
                <a:sym typeface="Calibri"/>
              </a:rPr>
              <a:t>Here’s a quick glance at some previously awarded DIF Projects.</a:t>
            </a:r>
            <a:endParaRPr/>
          </a:p>
          <a:p>
            <a:pPr marL="0" marR="0" lvl="0" indent="0" algn="l" rtl="0">
              <a:lnSpc>
                <a:spcPct val="100000"/>
              </a:lnSpc>
              <a:spcBef>
                <a:spcPts val="360"/>
              </a:spcBef>
              <a:spcAft>
                <a:spcPts val="0"/>
              </a:spcAft>
              <a:buClr>
                <a:schemeClr val="dk1"/>
              </a:buClr>
              <a:buSzPts val="1200"/>
              <a:buFont typeface="Calibri"/>
              <a:buNone/>
            </a:pPr>
            <a:endParaRPr>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1200"/>
              <a:buFont typeface="Calibri"/>
              <a:buNone/>
            </a:pPr>
            <a:r>
              <a:rPr lang="en-US">
                <a:solidFill>
                  <a:schemeClr val="dk1"/>
                </a:solidFill>
                <a:latin typeface="Calibri"/>
                <a:ea typeface="Calibri"/>
                <a:cs typeface="Calibri"/>
                <a:sym typeface="Calibri"/>
              </a:rPr>
              <a:t>You’ll likely remember Grand Junction’s meeting in May, you all saw a powerful presentation on the Outdoor Wilderness Lab.  </a:t>
            </a:r>
            <a:r>
              <a:rPr lang="en-US" b="0" i="0">
                <a:solidFill>
                  <a:schemeClr val="dk1"/>
                </a:solidFill>
                <a:latin typeface="Calibri"/>
                <a:ea typeface="Calibri"/>
                <a:cs typeface="Calibri"/>
                <a:sym typeface="Calibri"/>
              </a:rPr>
              <a:t> 2017 </a:t>
            </a:r>
            <a:r>
              <a:rPr lang="en-US">
                <a:solidFill>
                  <a:schemeClr val="dk1"/>
                </a:solidFill>
                <a:latin typeface="Calibri"/>
                <a:ea typeface="Calibri"/>
                <a:cs typeface="Calibri"/>
                <a:sym typeface="Calibri"/>
              </a:rPr>
              <a:t>DIF funds were awarded and used to expand the program in 2018 to include all sixth graders, rather than the small group of kids they were able to pilot OWL with.  </a:t>
            </a:r>
            <a:r>
              <a:rPr lang="en-US" b="0" i="0">
                <a:solidFill>
                  <a:schemeClr val="dk1"/>
                </a:solidFill>
                <a:latin typeface="Calibri"/>
                <a:ea typeface="Calibri"/>
                <a:cs typeface="Calibri"/>
                <a:sym typeface="Calibri"/>
              </a:rPr>
              <a:t>Now in their 9</a:t>
            </a:r>
            <a:r>
              <a:rPr lang="en-US" b="0" i="0" baseline="30000">
                <a:solidFill>
                  <a:schemeClr val="dk1"/>
                </a:solidFill>
                <a:latin typeface="Calibri"/>
                <a:ea typeface="Calibri"/>
                <a:cs typeface="Calibri"/>
                <a:sym typeface="Calibri"/>
              </a:rPr>
              <a:t>th</a:t>
            </a:r>
            <a:r>
              <a:rPr lang="en-US" b="0" i="0">
                <a:solidFill>
                  <a:schemeClr val="dk1"/>
                </a:solidFill>
                <a:latin typeface="Calibri"/>
                <a:ea typeface="Calibri"/>
                <a:cs typeface="Calibri"/>
                <a:sym typeface="Calibri"/>
              </a:rPr>
              <a:t> year, they serve all 8 middle schools in the district and </a:t>
            </a:r>
            <a:r>
              <a:rPr lang="en-US">
                <a:solidFill>
                  <a:schemeClr val="dk1"/>
                </a:solidFill>
                <a:latin typeface="Calibri"/>
                <a:ea typeface="Calibri"/>
                <a:cs typeface="Calibri"/>
                <a:sym typeface="Calibri"/>
              </a:rPr>
              <a:t>had 1,350 6</a:t>
            </a:r>
            <a:r>
              <a:rPr lang="en-US" baseline="30000">
                <a:solidFill>
                  <a:schemeClr val="dk1"/>
                </a:solidFill>
                <a:latin typeface="Calibri"/>
                <a:ea typeface="Calibri"/>
                <a:cs typeface="Calibri"/>
                <a:sym typeface="Calibri"/>
              </a:rPr>
              <a:t>th</a:t>
            </a:r>
            <a:r>
              <a:rPr lang="en-US">
                <a:solidFill>
                  <a:schemeClr val="dk1"/>
                </a:solidFill>
                <a:latin typeface="Calibri"/>
                <a:ea typeface="Calibri"/>
                <a:cs typeface="Calibri"/>
                <a:sym typeface="Calibri"/>
              </a:rPr>
              <a:t> graders go through the program in the 2019-2020 school year, despite the onset of the pandemic.  With exciting ambitions to go statewi</a:t>
            </a:r>
            <a:r>
              <a:rPr lang="en-US"/>
              <a:t>de in the future. </a:t>
            </a:r>
            <a:endParaRPr/>
          </a:p>
          <a:p>
            <a:pPr marL="0" marR="0" lvl="0" indent="0" algn="l" rtl="0">
              <a:lnSpc>
                <a:spcPct val="100000"/>
              </a:lnSpc>
              <a:spcBef>
                <a:spcPts val="360"/>
              </a:spcBef>
              <a:spcAft>
                <a:spcPts val="0"/>
              </a:spcAft>
              <a:buClr>
                <a:schemeClr val="dk1"/>
              </a:buClr>
              <a:buSzPts val="1200"/>
              <a:buFont typeface="Calibri"/>
              <a:buNone/>
            </a:pPr>
            <a:endParaRPr>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1200"/>
              <a:buFont typeface="Calibri"/>
              <a:buNone/>
            </a:pPr>
            <a:r>
              <a:rPr lang="en-US">
                <a:solidFill>
                  <a:schemeClr val="dk1"/>
                </a:solidFill>
                <a:latin typeface="Calibri"/>
                <a:ea typeface="Calibri"/>
                <a:cs typeface="Calibri"/>
                <a:sym typeface="Calibri"/>
              </a:rPr>
              <a:t>Another DIF project that continues to inspire current applications is 2020’s Jackson Lake State Park’s successful certification with the Dark Skies Initiative.  Now one of our governor’s priorities, Jackson Lake joined places like Dinosaur &amp; </a:t>
            </a:r>
            <a:r>
              <a:rPr lang="en-US" b="0">
                <a:solidFill>
                  <a:schemeClr val="dk1"/>
                </a:solidFill>
                <a:latin typeface="Calibri"/>
                <a:ea typeface="Calibri"/>
                <a:cs typeface="Calibri"/>
                <a:sym typeface="Calibri"/>
              </a:rPr>
              <a:t>Hovenweep </a:t>
            </a:r>
            <a:r>
              <a:rPr lang="en-US">
                <a:solidFill>
                  <a:schemeClr val="dk1"/>
                </a:solidFill>
                <a:latin typeface="Calibri"/>
                <a:ea typeface="Calibri"/>
                <a:cs typeface="Calibri"/>
                <a:sym typeface="Calibri"/>
              </a:rPr>
              <a:t>National Monuments &amp; Great Sand </a:t>
            </a:r>
            <a:r>
              <a:rPr lang="en-US" b="0">
                <a:solidFill>
                  <a:schemeClr val="dk1"/>
                </a:solidFill>
                <a:latin typeface="Calibri"/>
                <a:ea typeface="Calibri"/>
                <a:cs typeface="Calibri"/>
                <a:sym typeface="Calibri"/>
              </a:rPr>
              <a:t>Dunes, Black Canyon of the Gunnison, and </a:t>
            </a:r>
            <a:r>
              <a:rPr lang="en-US">
                <a:solidFill>
                  <a:schemeClr val="dk1"/>
                </a:solidFill>
                <a:latin typeface="Calibri"/>
                <a:ea typeface="Calibri"/>
                <a:cs typeface="Calibri"/>
                <a:sym typeface="Calibri"/>
              </a:rPr>
              <a:t>Mesa Verde National Parks with their Dark Skies Certifications  CPW’s second state park to seek certification, Rifle Gap, was funded in this year’s round</a:t>
            </a:r>
            <a:endParaRPr/>
          </a:p>
          <a:p>
            <a:pPr marL="0" marR="0" lvl="0" indent="0" algn="l" rtl="0">
              <a:lnSpc>
                <a:spcPct val="100000"/>
              </a:lnSpc>
              <a:spcBef>
                <a:spcPts val="360"/>
              </a:spcBef>
              <a:spcAft>
                <a:spcPts val="0"/>
              </a:spcAft>
              <a:buClr>
                <a:schemeClr val="dk1"/>
              </a:buClr>
              <a:buSzPts val="1200"/>
              <a:buFont typeface="Calibri"/>
              <a:buNone/>
            </a:pPr>
            <a:endParaRPr>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1200"/>
              <a:buFont typeface="Calibri"/>
              <a:buNone/>
            </a:pPr>
            <a:r>
              <a:rPr lang="en-US" b="0" i="0">
                <a:solidFill>
                  <a:schemeClr val="dk1"/>
                </a:solidFill>
                <a:latin typeface="Calibri"/>
                <a:ea typeface="Calibri"/>
                <a:cs typeface="Calibri"/>
                <a:sym typeface="Calibri"/>
              </a:rPr>
              <a:t>The other projects you see here are </a:t>
            </a:r>
            <a:r>
              <a:rPr lang="en-US"/>
              <a:t>very popular projects from the past </a:t>
            </a:r>
            <a:r>
              <a:rPr lang="en-US">
                <a:solidFill>
                  <a:schemeClr val="dk1"/>
                </a:solidFill>
                <a:latin typeface="Calibri"/>
                <a:ea typeface="Calibri"/>
                <a:cs typeface="Calibri"/>
                <a:sym typeface="Calibri"/>
              </a:rPr>
              <a:t>Cash, the Wildlife Canine, </a:t>
            </a:r>
            <a:r>
              <a:rPr lang="en-US" b="0" i="0">
                <a:solidFill>
                  <a:schemeClr val="dk1"/>
                </a:solidFill>
                <a:latin typeface="Calibri"/>
                <a:ea typeface="Calibri"/>
                <a:cs typeface="Calibri"/>
                <a:sym typeface="Calibri"/>
              </a:rPr>
              <a:t>CPW’s Podcast and Rifle Gap Hammock camping</a:t>
            </a:r>
            <a:r>
              <a:rPr lang="en-US"/>
              <a:t> … whew… say that 3 times fast!</a:t>
            </a:r>
            <a:endParaRPr/>
          </a:p>
        </p:txBody>
      </p:sp>
      <p:sp>
        <p:nvSpPr>
          <p:cNvPr id="253" name="Google Shape;253;p19: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l"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3:notes"/>
          <p:cNvSpPr>
            <a:spLocks noGrp="1" noRot="1" noChangeAspect="1"/>
          </p:cNvSpPr>
          <p:nvPr>
            <p:ph type="sldImg" idx="2"/>
          </p:nvPr>
        </p:nvSpPr>
        <p:spPr>
          <a:xfrm>
            <a:off x="2001838" y="115888"/>
            <a:ext cx="2946400" cy="1657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3:notes"/>
          <p:cNvSpPr txBox="1">
            <a:spLocks noGrp="1"/>
          </p:cNvSpPr>
          <p:nvPr>
            <p:ph type="body" idx="1"/>
          </p:nvPr>
        </p:nvSpPr>
        <p:spPr>
          <a:xfrm>
            <a:off x="396875" y="2051825"/>
            <a:ext cx="6355617" cy="6491546"/>
          </a:xfrm>
          <a:prstGeom prst="rect">
            <a:avLst/>
          </a:prstGeom>
          <a:noFill/>
          <a:ln>
            <a:noFill/>
          </a:ln>
        </p:spPr>
        <p:txBody>
          <a:bodyPr spcFirstLastPara="1" wrap="square" lIns="92475" tIns="46225" rIns="92475" bIns="46225"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r>
              <a:rPr lang="en-US" dirty="0">
                <a:latin typeface="Calibri"/>
                <a:ea typeface="Calibri"/>
                <a:cs typeface="Calibri"/>
                <a:sym typeface="Calibri"/>
              </a:rPr>
              <a:t>This year’s slate consisted of 12 regional applications (there were no statewide applications) totaling almost $221,000 in requests.  With only $150,000 to award, it was a competitive cycle, with a handful of larger requests that covered a really great variety of projects.   These are the 8 projects </a:t>
            </a:r>
            <a:r>
              <a:rPr lang="en-US" dirty="0"/>
              <a:t>funded </a:t>
            </a:r>
            <a:r>
              <a:rPr lang="en-US" dirty="0">
                <a:latin typeface="Calibri"/>
                <a:ea typeface="Calibri"/>
                <a:cs typeface="Calibri"/>
                <a:sym typeface="Calibri"/>
              </a:rPr>
              <a:t>by the Review Committee and Director Prenzlow, 5 of which are at partial funding – taking an equitable approach to the overage you see here, and sharing it among multiple projects rather than just one taking the “hit”</a:t>
            </a:r>
            <a:endParaRPr dirty="0"/>
          </a:p>
          <a:p>
            <a:pPr marL="457200" marR="0" lvl="0" indent="-228600" algn="l" rtl="0">
              <a:lnSpc>
                <a:spcPct val="100000"/>
              </a:lnSpc>
              <a:spcBef>
                <a:spcPts val="360"/>
              </a:spcBef>
              <a:spcAft>
                <a:spcPts val="0"/>
              </a:spcAft>
              <a:buClr>
                <a:srgbClr val="000000"/>
              </a:buClr>
              <a:buSzPts val="1400"/>
              <a:buFont typeface="Arial"/>
              <a:buNone/>
            </a:pPr>
            <a:endParaRPr dirty="0">
              <a:latin typeface="Calibri"/>
              <a:ea typeface="Calibri"/>
              <a:cs typeface="Calibri"/>
              <a:sym typeface="Calibri"/>
            </a:endParaRPr>
          </a:p>
          <a:p>
            <a:pPr marL="457200" marR="0" lvl="0" indent="-228600" algn="l" rtl="0">
              <a:lnSpc>
                <a:spcPct val="100000"/>
              </a:lnSpc>
              <a:spcBef>
                <a:spcPts val="360"/>
              </a:spcBef>
              <a:spcAft>
                <a:spcPts val="0"/>
              </a:spcAft>
              <a:buClr>
                <a:srgbClr val="000000"/>
              </a:buClr>
              <a:buSzPts val="1400"/>
              <a:buFont typeface="Arial"/>
              <a:buNone/>
            </a:pPr>
            <a:r>
              <a:rPr lang="en-US" sz="1200" b="1" dirty="0">
                <a:latin typeface="Arial"/>
                <a:ea typeface="Arial"/>
                <a:cs typeface="Arial"/>
                <a:sym typeface="Arial"/>
              </a:rPr>
              <a:t>Some of this year’s Trends:</a:t>
            </a:r>
            <a:endParaRPr dirty="0"/>
          </a:p>
          <a:p>
            <a:pPr marL="457200" marR="0" lvl="0" indent="-228600" algn="l" rtl="0">
              <a:lnSpc>
                <a:spcPct val="100000"/>
              </a:lnSpc>
              <a:spcBef>
                <a:spcPts val="360"/>
              </a:spcBef>
              <a:spcAft>
                <a:spcPts val="0"/>
              </a:spcAft>
              <a:buClr>
                <a:srgbClr val="000000"/>
              </a:buClr>
              <a:buSzPts val="1400"/>
              <a:buFont typeface="Arial"/>
              <a:buNone/>
            </a:pPr>
            <a:endParaRPr sz="1200" dirty="0">
              <a:latin typeface="Arial"/>
              <a:ea typeface="Arial"/>
              <a:cs typeface="Arial"/>
              <a:sym typeface="Arial"/>
            </a:endParaRPr>
          </a:p>
          <a:p>
            <a:pPr marL="457200" lvl="0" indent="-228600" algn="l" rtl="0">
              <a:spcBef>
                <a:spcPts val="360"/>
              </a:spcBef>
              <a:spcAft>
                <a:spcPts val="0"/>
              </a:spcAft>
              <a:buClr>
                <a:schemeClr val="dk1"/>
              </a:buClr>
              <a:buSzPts val="1400"/>
              <a:buFont typeface="Arial"/>
              <a:buNone/>
            </a:pPr>
            <a:r>
              <a:rPr lang="en-US" dirty="0">
                <a:latin typeface="Arial"/>
                <a:ea typeface="Arial"/>
                <a:cs typeface="Arial"/>
                <a:sym typeface="Arial"/>
              </a:rPr>
              <a:t>There were a few truly innovative projects speaking to underlying needs, embracing the idea of “trying something different to make something better” that have the potential for statewide applicability if successful.  It’s ideas like these that are truly critical to the user experience and make Colorado’s state parks and wildlife areas stand out among the rest.</a:t>
            </a:r>
            <a:endParaRPr dirty="0"/>
          </a:p>
          <a:p>
            <a:pPr marL="457200" lvl="0" indent="-228600" algn="l" rtl="0">
              <a:spcBef>
                <a:spcPts val="360"/>
              </a:spcBef>
              <a:spcAft>
                <a:spcPts val="0"/>
              </a:spcAft>
              <a:buClr>
                <a:schemeClr val="dk1"/>
              </a:buClr>
              <a:buSzPts val="1400"/>
              <a:buFont typeface="Arial"/>
              <a:buNone/>
            </a:pPr>
            <a:endParaRPr dirty="0">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r>
              <a:rPr lang="en-US" sz="1200" dirty="0">
                <a:latin typeface="Arial"/>
                <a:ea typeface="Arial"/>
                <a:cs typeface="Arial"/>
                <a:sym typeface="Arial"/>
              </a:rPr>
              <a:t>We’ve begun noticing a trend year after year of projects building off previously successful Director’s Innovation Fund recipients.</a:t>
            </a:r>
            <a:endParaRPr dirty="0"/>
          </a:p>
          <a:p>
            <a:pPr marL="457200" marR="0" lvl="0" indent="-228600" algn="l" rtl="0">
              <a:lnSpc>
                <a:spcPct val="100000"/>
              </a:lnSpc>
              <a:spcBef>
                <a:spcPts val="360"/>
              </a:spcBef>
              <a:spcAft>
                <a:spcPts val="0"/>
              </a:spcAft>
              <a:buClr>
                <a:srgbClr val="000000"/>
              </a:buClr>
              <a:buSzPts val="1400"/>
              <a:buFont typeface="Arial"/>
              <a:buNone/>
            </a:pPr>
            <a:endParaRPr sz="1200" dirty="0">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r>
              <a:rPr lang="en-US" sz="1200" dirty="0">
                <a:latin typeface="Arial"/>
                <a:ea typeface="Arial"/>
                <a:cs typeface="Arial"/>
                <a:sym typeface="Arial"/>
              </a:rPr>
              <a:t>There was a strong theme of demonstrating CPW &amp; GOCO’s shared values of access and education with multiple projects addressing needed ADA access improvements.  </a:t>
            </a:r>
            <a:endParaRPr sz="1200" dirty="0">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endParaRPr sz="1200" dirty="0">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r>
              <a:rPr lang="en-US" sz="1200" dirty="0">
                <a:latin typeface="Arial"/>
                <a:ea typeface="Arial"/>
                <a:cs typeface="Arial"/>
                <a:sym typeface="Arial"/>
              </a:rPr>
              <a:t>This year also had one compelling project that is the embodiment of the idea of a regional partnership reaching the implementation point of a shared plan to address regional needs.  It perfectly aligns with CPW’s newly launched Regional Partnerships program funded in this years Investment Plan and will be a great example of how it all comes together.</a:t>
            </a:r>
            <a:endParaRPr dirty="0"/>
          </a:p>
          <a:p>
            <a:pPr marL="457200" marR="0" lvl="0" indent="-228600" algn="l" rtl="0">
              <a:lnSpc>
                <a:spcPct val="100000"/>
              </a:lnSpc>
              <a:spcBef>
                <a:spcPts val="360"/>
              </a:spcBef>
              <a:spcAft>
                <a:spcPts val="0"/>
              </a:spcAft>
              <a:buClr>
                <a:srgbClr val="000000"/>
              </a:buClr>
              <a:buSzPts val="1400"/>
              <a:buFont typeface="Arial"/>
              <a:buNone/>
            </a:pPr>
            <a:endParaRPr dirty="0">
              <a:latin typeface="Calibri"/>
              <a:ea typeface="Calibri"/>
              <a:cs typeface="Calibri"/>
              <a:sym typeface="Calibri"/>
            </a:endParaRPr>
          </a:p>
          <a:p>
            <a:pPr marL="457200" marR="0" lvl="0" indent="-228600" algn="l" rtl="0">
              <a:lnSpc>
                <a:spcPct val="100000"/>
              </a:lnSpc>
              <a:spcBef>
                <a:spcPts val="360"/>
              </a:spcBef>
              <a:spcAft>
                <a:spcPts val="0"/>
              </a:spcAft>
              <a:buClr>
                <a:srgbClr val="000000"/>
              </a:buClr>
              <a:buSzPts val="1400"/>
              <a:buFont typeface="Arial"/>
              <a:buNone/>
            </a:pPr>
            <a:endParaRPr dirty="0">
              <a:latin typeface="Calibri"/>
              <a:ea typeface="Calibri"/>
              <a:cs typeface="Calibri"/>
              <a:sym typeface="Calibri"/>
            </a:endParaRPr>
          </a:p>
          <a:p>
            <a:pPr marL="457200" marR="0" lvl="0" indent="-228600" algn="l" rtl="0">
              <a:lnSpc>
                <a:spcPct val="100000"/>
              </a:lnSpc>
              <a:spcBef>
                <a:spcPts val="360"/>
              </a:spcBef>
              <a:spcAft>
                <a:spcPts val="0"/>
              </a:spcAft>
              <a:buClr>
                <a:srgbClr val="000000"/>
              </a:buClr>
              <a:buSzPts val="1400"/>
              <a:buFont typeface="Arial"/>
              <a:buNone/>
            </a:pPr>
            <a:r>
              <a:rPr lang="en-US" b="0" i="0" u="none" strike="noStrike" dirty="0">
                <a:solidFill>
                  <a:srgbClr val="000000"/>
                </a:solidFill>
                <a:latin typeface="Calibri"/>
                <a:ea typeface="Calibri"/>
                <a:cs typeface="Calibri"/>
                <a:sym typeface="Calibri"/>
              </a:rPr>
              <a:t>Stalker Lake Access Improvement 	-800 	CPW Cash $500</a:t>
            </a:r>
            <a:endParaRPr dirty="0"/>
          </a:p>
          <a:p>
            <a:pPr marL="457200" marR="0" lvl="0" indent="-228600" algn="l" rtl="0">
              <a:lnSpc>
                <a:spcPct val="100000"/>
              </a:lnSpc>
              <a:spcBef>
                <a:spcPts val="360"/>
              </a:spcBef>
              <a:spcAft>
                <a:spcPts val="0"/>
              </a:spcAft>
              <a:buClr>
                <a:srgbClr val="000000"/>
              </a:buClr>
              <a:buSzPts val="1400"/>
              <a:buFont typeface="Arial"/>
              <a:buNone/>
            </a:pPr>
            <a:r>
              <a:rPr lang="en-US" b="0" i="0" u="none" strike="noStrike" dirty="0">
                <a:solidFill>
                  <a:srgbClr val="000000"/>
                </a:solidFill>
                <a:latin typeface="Calibri"/>
                <a:ea typeface="Calibri"/>
                <a:cs typeface="Calibri"/>
                <a:sym typeface="Calibri"/>
              </a:rPr>
              <a:t>Jackson Lake campsite beautification 	-1181.74	0</a:t>
            </a:r>
            <a:endParaRPr dirty="0"/>
          </a:p>
          <a:p>
            <a:pPr marL="457200" marR="0" lvl="0" indent="-228600" algn="l" rtl="0">
              <a:lnSpc>
                <a:spcPct val="100000"/>
              </a:lnSpc>
              <a:spcBef>
                <a:spcPts val="360"/>
              </a:spcBef>
              <a:spcAft>
                <a:spcPts val="0"/>
              </a:spcAft>
              <a:buClr>
                <a:srgbClr val="000000"/>
              </a:buClr>
              <a:buSzPts val="1400"/>
              <a:buFont typeface="Arial"/>
              <a:buNone/>
            </a:pPr>
            <a:r>
              <a:rPr lang="en-US" b="0" i="0" u="none" strike="noStrike" dirty="0">
                <a:solidFill>
                  <a:srgbClr val="000000"/>
                </a:solidFill>
                <a:latin typeface="Calibri"/>
                <a:ea typeface="Calibri"/>
                <a:cs typeface="Calibri"/>
                <a:sym typeface="Calibri"/>
              </a:rPr>
              <a:t>AHRA Rec Ranger Program 	-1231.75	0</a:t>
            </a:r>
            <a:endParaRPr dirty="0"/>
          </a:p>
          <a:p>
            <a:pPr marL="457200" marR="0" lvl="0" indent="-228600" algn="l" rtl="0">
              <a:lnSpc>
                <a:spcPct val="100000"/>
              </a:lnSpc>
              <a:spcBef>
                <a:spcPts val="360"/>
              </a:spcBef>
              <a:spcAft>
                <a:spcPts val="0"/>
              </a:spcAft>
              <a:buClr>
                <a:srgbClr val="000000"/>
              </a:buClr>
              <a:buSzPts val="1400"/>
              <a:buFont typeface="Arial"/>
              <a:buNone/>
            </a:pPr>
            <a:r>
              <a:rPr lang="en-US" b="0" i="0" u="none" strike="noStrike" dirty="0">
                <a:solidFill>
                  <a:srgbClr val="000000"/>
                </a:solidFill>
                <a:latin typeface="Calibri"/>
                <a:ea typeface="Calibri"/>
                <a:cs typeface="Calibri"/>
                <a:sym typeface="Calibri"/>
              </a:rPr>
              <a:t>Cherry Creek SP showers 		-250	$1952</a:t>
            </a:r>
            <a:endParaRPr dirty="0"/>
          </a:p>
          <a:p>
            <a:pPr marL="457200" marR="0" lvl="0" indent="-228600" algn="l" rtl="0">
              <a:lnSpc>
                <a:spcPct val="100000"/>
              </a:lnSpc>
              <a:spcBef>
                <a:spcPts val="360"/>
              </a:spcBef>
              <a:spcAft>
                <a:spcPts val="0"/>
              </a:spcAft>
              <a:buClr>
                <a:srgbClr val="000000"/>
              </a:buClr>
              <a:buSzPts val="1400"/>
              <a:buFont typeface="Arial"/>
              <a:buNone/>
            </a:pPr>
            <a:r>
              <a:rPr lang="en-US" b="0" i="0" u="none" strike="noStrike" dirty="0">
                <a:solidFill>
                  <a:srgbClr val="000000"/>
                </a:solidFill>
                <a:latin typeface="Calibri"/>
                <a:ea typeface="Calibri"/>
                <a:cs typeface="Calibri"/>
                <a:sym typeface="Calibri"/>
              </a:rPr>
              <a:t>Corn Lake ADA Fishing Pier 	-1200	0</a:t>
            </a:r>
            <a:endParaRPr dirty="0">
              <a:latin typeface="Calibri"/>
              <a:ea typeface="Calibri"/>
              <a:cs typeface="Calibri"/>
              <a:sym typeface="Calibri"/>
            </a:endParaRPr>
          </a:p>
          <a:p>
            <a:pPr marL="457200" marR="0" lvl="0" indent="-228600" algn="l" rtl="0">
              <a:lnSpc>
                <a:spcPct val="100000"/>
              </a:lnSpc>
              <a:spcBef>
                <a:spcPts val="360"/>
              </a:spcBef>
              <a:spcAft>
                <a:spcPts val="0"/>
              </a:spcAft>
              <a:buClr>
                <a:srgbClr val="000000"/>
              </a:buClr>
              <a:buSzPts val="1400"/>
              <a:buFont typeface="Arial"/>
              <a:buNone/>
            </a:pPr>
            <a:endParaRPr dirty="0">
              <a:latin typeface="Calibri"/>
              <a:ea typeface="Calibri"/>
              <a:cs typeface="Calibri"/>
              <a:sym typeface="Calibri"/>
            </a:endParaRPr>
          </a:p>
          <a:p>
            <a:pPr marL="457200" marR="0" lvl="0" indent="-228600" algn="l" rtl="0">
              <a:lnSpc>
                <a:spcPct val="100000"/>
              </a:lnSpc>
              <a:spcBef>
                <a:spcPts val="360"/>
              </a:spcBef>
              <a:spcAft>
                <a:spcPts val="0"/>
              </a:spcAft>
              <a:buClr>
                <a:srgbClr val="000000"/>
              </a:buClr>
              <a:buSzPts val="1400"/>
              <a:buFont typeface="Arial"/>
              <a:buNone/>
            </a:pPr>
            <a:endParaRPr dirty="0">
              <a:latin typeface="Calibri"/>
              <a:ea typeface="Calibri"/>
              <a:cs typeface="Calibri"/>
              <a:sym typeface="Calibri"/>
            </a:endParaRPr>
          </a:p>
          <a:p>
            <a:pPr marL="457200" marR="0" lvl="0" indent="-228600" algn="l" rtl="0">
              <a:lnSpc>
                <a:spcPct val="100000"/>
              </a:lnSpc>
              <a:spcBef>
                <a:spcPts val="360"/>
              </a:spcBef>
              <a:spcAft>
                <a:spcPts val="0"/>
              </a:spcAft>
              <a:buClr>
                <a:srgbClr val="000000"/>
              </a:buClr>
              <a:buSzPts val="1400"/>
              <a:buFont typeface="Arial"/>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p:txBody>
      </p:sp>
      <p:sp>
        <p:nvSpPr>
          <p:cNvPr id="265" name="Google Shape;265;p13: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cxnSp>
        <p:nvCxnSpPr>
          <p:cNvPr id="21" name="Google Shape;21;p23"/>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
        <p:nvSpPr>
          <p:cNvPr id="22" name="Google Shape;22;p23"/>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3"/>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24" name="Google Shape;24;p2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3"/>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Garamond"/>
              <a:buNone/>
              <a:defRPr/>
            </a:lvl1pPr>
            <a:lvl2pPr marL="0" lvl="1" indent="0" algn="r">
              <a:spcBef>
                <a:spcPts val="0"/>
              </a:spcBef>
              <a:spcAft>
                <a:spcPts val="0"/>
              </a:spcAft>
              <a:buClr>
                <a:schemeClr val="dk1"/>
              </a:buClr>
              <a:buSzPts val="1000"/>
              <a:buFont typeface="Garamond"/>
              <a:buNone/>
              <a:defRPr/>
            </a:lvl2pPr>
            <a:lvl3pPr marL="0" lvl="2" indent="0" algn="r">
              <a:spcBef>
                <a:spcPts val="0"/>
              </a:spcBef>
              <a:spcAft>
                <a:spcPts val="0"/>
              </a:spcAft>
              <a:buClr>
                <a:schemeClr val="dk1"/>
              </a:buClr>
              <a:buSzPts val="1000"/>
              <a:buFont typeface="Garamond"/>
              <a:buNone/>
              <a:defRPr/>
            </a:lvl3pPr>
            <a:lvl4pPr marL="0" lvl="3" indent="0" algn="r">
              <a:spcBef>
                <a:spcPts val="0"/>
              </a:spcBef>
              <a:spcAft>
                <a:spcPts val="0"/>
              </a:spcAft>
              <a:buClr>
                <a:schemeClr val="dk1"/>
              </a:buClr>
              <a:buSzPts val="1000"/>
              <a:buFont typeface="Garamond"/>
              <a:buNone/>
              <a:defRPr/>
            </a:lvl4pPr>
            <a:lvl5pPr marL="0" lvl="4" indent="0" algn="r">
              <a:spcBef>
                <a:spcPts val="0"/>
              </a:spcBef>
              <a:spcAft>
                <a:spcPts val="0"/>
              </a:spcAft>
              <a:buClr>
                <a:schemeClr val="dk1"/>
              </a:buClr>
              <a:buSzPts val="1000"/>
              <a:buFont typeface="Garamond"/>
              <a:buNone/>
              <a:defRPr/>
            </a:lvl5pPr>
            <a:lvl6pPr marL="0" lvl="5" indent="0" algn="r">
              <a:spcBef>
                <a:spcPts val="0"/>
              </a:spcBef>
              <a:spcAft>
                <a:spcPts val="0"/>
              </a:spcAft>
              <a:buClr>
                <a:schemeClr val="dk1"/>
              </a:buClr>
              <a:buSzPts val="1000"/>
              <a:buFont typeface="Garamond"/>
              <a:buNone/>
              <a:defRPr/>
            </a:lvl6pPr>
            <a:lvl7pPr marL="0" lvl="6" indent="0" algn="r">
              <a:spcBef>
                <a:spcPts val="0"/>
              </a:spcBef>
              <a:spcAft>
                <a:spcPts val="0"/>
              </a:spcAft>
              <a:buClr>
                <a:schemeClr val="dk1"/>
              </a:buClr>
              <a:buSzPts val="1000"/>
              <a:buFont typeface="Garamond"/>
              <a:buNone/>
              <a:defRPr/>
            </a:lvl7pPr>
            <a:lvl8pPr marL="0" lvl="7" indent="0" algn="r">
              <a:spcBef>
                <a:spcPts val="0"/>
              </a:spcBef>
              <a:spcAft>
                <a:spcPts val="0"/>
              </a:spcAft>
              <a:buClr>
                <a:schemeClr val="dk1"/>
              </a:buClr>
              <a:buSzPts val="1000"/>
              <a:buFont typeface="Garamond"/>
              <a:buNone/>
              <a:defRPr/>
            </a:lvl8pPr>
            <a:lvl9pPr marL="0" lvl="8" indent="0" algn="r">
              <a:spcBef>
                <a:spcPts val="0"/>
              </a:spcBef>
              <a:spcAft>
                <a:spcPts val="0"/>
              </a:spcAft>
              <a:buClr>
                <a:schemeClr val="dk1"/>
              </a:buClr>
              <a:buSzPts val="1000"/>
              <a:buFont typeface="Garamond"/>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9"/>
        <p:cNvGrpSpPr/>
        <p:nvPr/>
      </p:nvGrpSpPr>
      <p:grpSpPr>
        <a:xfrm>
          <a:off x="0" y="0"/>
          <a:ext cx="0" cy="0"/>
          <a:chOff x="0" y="0"/>
          <a:chExt cx="0" cy="0"/>
        </a:xfrm>
      </p:grpSpPr>
      <p:sp>
        <p:nvSpPr>
          <p:cNvPr id="90" name="Google Shape;90;p56"/>
          <p:cNvSpPr txBox="1">
            <a:spLocks noGrp="1"/>
          </p:cNvSpPr>
          <p:nvPr>
            <p:ph type="title"/>
          </p:nvPr>
        </p:nvSpPr>
        <p:spPr>
          <a:xfrm>
            <a:off x="1295401" y="4815415"/>
            <a:ext cx="9609666" cy="56673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Garamond"/>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56"/>
          <p:cNvSpPr>
            <a:spLocks noGrp="1"/>
          </p:cNvSpPr>
          <p:nvPr>
            <p:ph type="pic" idx="2"/>
          </p:nvPr>
        </p:nvSpPr>
        <p:spPr>
          <a:xfrm>
            <a:off x="1041427" y="1041399"/>
            <a:ext cx="10105972" cy="3335869"/>
          </a:xfrm>
          <a:prstGeom prst="roundRect">
            <a:avLst>
              <a:gd name="adj" fmla="val 0"/>
            </a:avLst>
          </a:prstGeom>
          <a:noFill/>
          <a:ln w="57150" cap="flat" cmpd="thickThin">
            <a:solidFill>
              <a:srgbClr val="7F7F7F"/>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spcBef>
                <a:spcPts val="32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1pPr>
            <a:lvl2pPr marR="0" lvl="1"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2pPr>
            <a:lvl3pPr marR="0" lvl="2"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3pPr>
            <a:lvl4pPr marR="0" lvl="3"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4pPr>
            <a:lvl5pPr marR="0" lvl="4"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5pPr>
            <a:lvl6pPr marR="0" lvl="5"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6pPr>
            <a:lvl7pPr marR="0" lvl="6"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7pPr>
            <a:lvl8pPr marR="0" lvl="7"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8pPr>
            <a:lvl9pPr marR="0" lvl="8" algn="l" rtl="0">
              <a:spcBef>
                <a:spcPts val="600"/>
              </a:spcBef>
              <a:spcAft>
                <a:spcPts val="60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9pPr>
          </a:lstStyle>
          <a:p>
            <a:endParaRPr/>
          </a:p>
        </p:txBody>
      </p:sp>
      <p:sp>
        <p:nvSpPr>
          <p:cNvPr id="92" name="Google Shape;92;p56"/>
          <p:cNvSpPr txBox="1">
            <a:spLocks noGrp="1"/>
          </p:cNvSpPr>
          <p:nvPr>
            <p:ph type="body" idx="1"/>
          </p:nvPr>
        </p:nvSpPr>
        <p:spPr>
          <a:xfrm>
            <a:off x="1295401" y="5382153"/>
            <a:ext cx="9609666" cy="493712"/>
          </a:xfrm>
          <a:prstGeom prst="rect">
            <a:avLst/>
          </a:prstGeom>
          <a:noFill/>
          <a:ln>
            <a:noFill/>
          </a:ln>
        </p:spPr>
        <p:txBody>
          <a:bodyPr spcFirstLastPara="1" wrap="square" lIns="91425" tIns="45700" rIns="91425" bIns="45700" anchor="t" anchorCtr="0">
            <a:normAutofit/>
          </a:bodyPr>
          <a:lstStyle>
            <a:lvl1pPr marL="457200" lvl="0" indent="-228600" algn="ctr">
              <a:spcBef>
                <a:spcPts val="280"/>
              </a:spcBef>
              <a:spcAft>
                <a:spcPts val="0"/>
              </a:spcAft>
              <a:buSzPts val="1610"/>
              <a:buNone/>
              <a:defRPr sz="14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93" name="Google Shape;93;p56"/>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56"/>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56"/>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Garamond"/>
              <a:buNone/>
              <a:defRPr/>
            </a:lvl1pPr>
            <a:lvl2pPr marL="0" lvl="1" indent="0" algn="r">
              <a:spcBef>
                <a:spcPts val="0"/>
              </a:spcBef>
              <a:spcAft>
                <a:spcPts val="0"/>
              </a:spcAft>
              <a:buClr>
                <a:schemeClr val="dk1"/>
              </a:buClr>
              <a:buSzPts val="1000"/>
              <a:buFont typeface="Garamond"/>
              <a:buNone/>
              <a:defRPr/>
            </a:lvl2pPr>
            <a:lvl3pPr marL="0" lvl="2" indent="0" algn="r">
              <a:spcBef>
                <a:spcPts val="0"/>
              </a:spcBef>
              <a:spcAft>
                <a:spcPts val="0"/>
              </a:spcAft>
              <a:buClr>
                <a:schemeClr val="dk1"/>
              </a:buClr>
              <a:buSzPts val="1000"/>
              <a:buFont typeface="Garamond"/>
              <a:buNone/>
              <a:defRPr/>
            </a:lvl3pPr>
            <a:lvl4pPr marL="0" lvl="3" indent="0" algn="r">
              <a:spcBef>
                <a:spcPts val="0"/>
              </a:spcBef>
              <a:spcAft>
                <a:spcPts val="0"/>
              </a:spcAft>
              <a:buClr>
                <a:schemeClr val="dk1"/>
              </a:buClr>
              <a:buSzPts val="1000"/>
              <a:buFont typeface="Garamond"/>
              <a:buNone/>
              <a:defRPr/>
            </a:lvl4pPr>
            <a:lvl5pPr marL="0" lvl="4" indent="0" algn="r">
              <a:spcBef>
                <a:spcPts val="0"/>
              </a:spcBef>
              <a:spcAft>
                <a:spcPts val="0"/>
              </a:spcAft>
              <a:buClr>
                <a:schemeClr val="dk1"/>
              </a:buClr>
              <a:buSzPts val="1000"/>
              <a:buFont typeface="Garamond"/>
              <a:buNone/>
              <a:defRPr/>
            </a:lvl5pPr>
            <a:lvl6pPr marL="0" lvl="5" indent="0" algn="r">
              <a:spcBef>
                <a:spcPts val="0"/>
              </a:spcBef>
              <a:spcAft>
                <a:spcPts val="0"/>
              </a:spcAft>
              <a:buClr>
                <a:schemeClr val="dk1"/>
              </a:buClr>
              <a:buSzPts val="1000"/>
              <a:buFont typeface="Garamond"/>
              <a:buNone/>
              <a:defRPr/>
            </a:lvl6pPr>
            <a:lvl7pPr marL="0" lvl="6" indent="0" algn="r">
              <a:spcBef>
                <a:spcPts val="0"/>
              </a:spcBef>
              <a:spcAft>
                <a:spcPts val="0"/>
              </a:spcAft>
              <a:buClr>
                <a:schemeClr val="dk1"/>
              </a:buClr>
              <a:buSzPts val="1000"/>
              <a:buFont typeface="Garamond"/>
              <a:buNone/>
              <a:defRPr/>
            </a:lvl7pPr>
            <a:lvl8pPr marL="0" lvl="7" indent="0" algn="r">
              <a:spcBef>
                <a:spcPts val="0"/>
              </a:spcBef>
              <a:spcAft>
                <a:spcPts val="0"/>
              </a:spcAft>
              <a:buClr>
                <a:schemeClr val="dk1"/>
              </a:buClr>
              <a:buSzPts val="1000"/>
              <a:buFont typeface="Garamond"/>
              <a:buNone/>
              <a:defRPr/>
            </a:lvl8pPr>
            <a:lvl9pPr marL="0" lvl="8" indent="0" algn="r">
              <a:spcBef>
                <a:spcPts val="0"/>
              </a:spcBef>
              <a:spcAft>
                <a:spcPts val="0"/>
              </a:spcAft>
              <a:buClr>
                <a:schemeClr val="dk1"/>
              </a:buClr>
              <a:buSzPts val="1000"/>
              <a:buFont typeface="Garamond"/>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6"/>
        <p:cNvGrpSpPr/>
        <p:nvPr/>
      </p:nvGrpSpPr>
      <p:grpSpPr>
        <a:xfrm>
          <a:off x="0" y="0"/>
          <a:ext cx="0" cy="0"/>
          <a:chOff x="0" y="0"/>
          <a:chExt cx="0" cy="0"/>
        </a:xfrm>
      </p:grpSpPr>
      <p:sp>
        <p:nvSpPr>
          <p:cNvPr id="97" name="Google Shape;97;p57"/>
          <p:cNvSpPr txBox="1">
            <a:spLocks noGrp="1"/>
          </p:cNvSpPr>
          <p:nvPr>
            <p:ph type="title"/>
          </p:nvPr>
        </p:nvSpPr>
        <p:spPr>
          <a:xfrm>
            <a:off x="1303868" y="982132"/>
            <a:ext cx="9592732" cy="29548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3200"/>
              <a:buFont typeface="Garamond"/>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57"/>
          <p:cNvSpPr txBox="1">
            <a:spLocks noGrp="1"/>
          </p:cNvSpPr>
          <p:nvPr>
            <p:ph type="body" idx="1"/>
          </p:nvPr>
        </p:nvSpPr>
        <p:spPr>
          <a:xfrm>
            <a:off x="1303868" y="4343399"/>
            <a:ext cx="9592732" cy="1532467"/>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99" name="Google Shape;99;p57"/>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57"/>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57"/>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Garamond"/>
              <a:buNone/>
              <a:defRPr/>
            </a:lvl1pPr>
            <a:lvl2pPr marL="0" lvl="1" indent="0" algn="r">
              <a:spcBef>
                <a:spcPts val="0"/>
              </a:spcBef>
              <a:spcAft>
                <a:spcPts val="0"/>
              </a:spcAft>
              <a:buClr>
                <a:schemeClr val="dk1"/>
              </a:buClr>
              <a:buSzPts val="1000"/>
              <a:buFont typeface="Garamond"/>
              <a:buNone/>
              <a:defRPr/>
            </a:lvl2pPr>
            <a:lvl3pPr marL="0" lvl="2" indent="0" algn="r">
              <a:spcBef>
                <a:spcPts val="0"/>
              </a:spcBef>
              <a:spcAft>
                <a:spcPts val="0"/>
              </a:spcAft>
              <a:buClr>
                <a:schemeClr val="dk1"/>
              </a:buClr>
              <a:buSzPts val="1000"/>
              <a:buFont typeface="Garamond"/>
              <a:buNone/>
              <a:defRPr/>
            </a:lvl3pPr>
            <a:lvl4pPr marL="0" lvl="3" indent="0" algn="r">
              <a:spcBef>
                <a:spcPts val="0"/>
              </a:spcBef>
              <a:spcAft>
                <a:spcPts val="0"/>
              </a:spcAft>
              <a:buClr>
                <a:schemeClr val="dk1"/>
              </a:buClr>
              <a:buSzPts val="1000"/>
              <a:buFont typeface="Garamond"/>
              <a:buNone/>
              <a:defRPr/>
            </a:lvl4pPr>
            <a:lvl5pPr marL="0" lvl="4" indent="0" algn="r">
              <a:spcBef>
                <a:spcPts val="0"/>
              </a:spcBef>
              <a:spcAft>
                <a:spcPts val="0"/>
              </a:spcAft>
              <a:buClr>
                <a:schemeClr val="dk1"/>
              </a:buClr>
              <a:buSzPts val="1000"/>
              <a:buFont typeface="Garamond"/>
              <a:buNone/>
              <a:defRPr/>
            </a:lvl5pPr>
            <a:lvl6pPr marL="0" lvl="5" indent="0" algn="r">
              <a:spcBef>
                <a:spcPts val="0"/>
              </a:spcBef>
              <a:spcAft>
                <a:spcPts val="0"/>
              </a:spcAft>
              <a:buClr>
                <a:schemeClr val="dk1"/>
              </a:buClr>
              <a:buSzPts val="1000"/>
              <a:buFont typeface="Garamond"/>
              <a:buNone/>
              <a:defRPr/>
            </a:lvl6pPr>
            <a:lvl7pPr marL="0" lvl="6" indent="0" algn="r">
              <a:spcBef>
                <a:spcPts val="0"/>
              </a:spcBef>
              <a:spcAft>
                <a:spcPts val="0"/>
              </a:spcAft>
              <a:buClr>
                <a:schemeClr val="dk1"/>
              </a:buClr>
              <a:buSzPts val="1000"/>
              <a:buFont typeface="Garamond"/>
              <a:buNone/>
              <a:defRPr/>
            </a:lvl7pPr>
            <a:lvl8pPr marL="0" lvl="7" indent="0" algn="r">
              <a:spcBef>
                <a:spcPts val="0"/>
              </a:spcBef>
              <a:spcAft>
                <a:spcPts val="0"/>
              </a:spcAft>
              <a:buClr>
                <a:schemeClr val="dk1"/>
              </a:buClr>
              <a:buSzPts val="1000"/>
              <a:buFont typeface="Garamond"/>
              <a:buNone/>
              <a:defRPr/>
            </a:lvl8pPr>
            <a:lvl9pPr marL="0" lvl="8" indent="0" algn="r">
              <a:spcBef>
                <a:spcPts val="0"/>
              </a:spcBef>
              <a:spcAft>
                <a:spcPts val="0"/>
              </a:spcAft>
              <a:buClr>
                <a:schemeClr val="dk1"/>
              </a:buClr>
              <a:buSzPts val="1000"/>
              <a:buFont typeface="Garamond"/>
              <a:buNone/>
              <a:defRPr/>
            </a:lvl9pPr>
          </a:lstStyle>
          <a:p>
            <a:pPr marL="0" lvl="0" indent="0" algn="r" rtl="0">
              <a:spcBef>
                <a:spcPts val="0"/>
              </a:spcBef>
              <a:spcAft>
                <a:spcPts val="0"/>
              </a:spcAft>
              <a:buNone/>
            </a:pPr>
            <a:fld id="{00000000-1234-1234-1234-123412341234}" type="slidenum">
              <a:rPr lang="en-US"/>
              <a:t>‹#›</a:t>
            </a:fld>
            <a:endParaRPr/>
          </a:p>
        </p:txBody>
      </p:sp>
      <p:cxnSp>
        <p:nvCxnSpPr>
          <p:cNvPr id="102" name="Google Shape;102;p57"/>
          <p:cNvCxnSpPr/>
          <p:nvPr/>
        </p:nvCxnSpPr>
        <p:spPr>
          <a:xfrm>
            <a:off x="1396169" y="4140199"/>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3"/>
        <p:cNvGrpSpPr/>
        <p:nvPr/>
      </p:nvGrpSpPr>
      <p:grpSpPr>
        <a:xfrm>
          <a:off x="0" y="0"/>
          <a:ext cx="0" cy="0"/>
          <a:chOff x="0" y="0"/>
          <a:chExt cx="0" cy="0"/>
        </a:xfrm>
      </p:grpSpPr>
      <p:sp>
        <p:nvSpPr>
          <p:cNvPr id="104" name="Google Shape;104;p58"/>
          <p:cNvSpPr txBox="1">
            <a:spLocks noGrp="1"/>
          </p:cNvSpPr>
          <p:nvPr>
            <p:ph type="title"/>
          </p:nvPr>
        </p:nvSpPr>
        <p:spPr>
          <a:xfrm>
            <a:off x="1446213" y="982132"/>
            <a:ext cx="9296398" cy="2370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Garamond"/>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58"/>
          <p:cNvSpPr txBox="1">
            <a:spLocks noGrp="1"/>
          </p:cNvSpPr>
          <p:nvPr>
            <p:ph type="body" idx="1"/>
          </p:nvPr>
        </p:nvSpPr>
        <p:spPr>
          <a:xfrm>
            <a:off x="1674812" y="3352800"/>
            <a:ext cx="8839202" cy="584200"/>
          </a:xfrm>
          <a:prstGeom prst="rect">
            <a:avLst/>
          </a:prstGeom>
          <a:noFill/>
          <a:ln>
            <a:noFill/>
          </a:ln>
        </p:spPr>
        <p:txBody>
          <a:bodyPr spcFirstLastPara="1" wrap="square" lIns="91425" tIns="45700" rIns="91425" bIns="45700" anchor="ctr" anchorCtr="0">
            <a:normAutofit/>
          </a:bodyPr>
          <a:lstStyle>
            <a:lvl1pPr marL="457200" lvl="0" indent="-228600" algn="r">
              <a:spcBef>
                <a:spcPts val="400"/>
              </a:spcBef>
              <a:spcAft>
                <a:spcPts val="0"/>
              </a:spcAft>
              <a:buSzPts val="2300"/>
              <a:buFont typeface="Garamond"/>
              <a:buNone/>
              <a:defRPr sz="2000"/>
            </a:lvl1pPr>
            <a:lvl2pPr marL="914400" lvl="1" indent="-228600" algn="l">
              <a:spcBef>
                <a:spcPts val="600"/>
              </a:spcBef>
              <a:spcAft>
                <a:spcPts val="0"/>
              </a:spcAft>
              <a:buSzPts val="2300"/>
              <a:buFont typeface="Garamond"/>
              <a:buNone/>
              <a:defRPr/>
            </a:lvl2pPr>
            <a:lvl3pPr marL="1371600" lvl="2" indent="-228600" algn="l">
              <a:spcBef>
                <a:spcPts val="600"/>
              </a:spcBef>
              <a:spcAft>
                <a:spcPts val="0"/>
              </a:spcAft>
              <a:buSzPts val="2070"/>
              <a:buFont typeface="Garamond"/>
              <a:buNone/>
              <a:defRPr/>
            </a:lvl3pPr>
            <a:lvl4pPr marL="1828800" lvl="3" indent="-228600" algn="l">
              <a:spcBef>
                <a:spcPts val="600"/>
              </a:spcBef>
              <a:spcAft>
                <a:spcPts val="0"/>
              </a:spcAft>
              <a:buSzPts val="1840"/>
              <a:buFont typeface="Garamond"/>
              <a:buNone/>
              <a:defRPr/>
            </a:lvl4pPr>
            <a:lvl5pPr marL="2286000" lvl="4" indent="-228600" algn="l">
              <a:spcBef>
                <a:spcPts val="600"/>
              </a:spcBef>
              <a:spcAft>
                <a:spcPts val="0"/>
              </a:spcAft>
              <a:buSzPts val="1610"/>
              <a:buFont typeface="Garamond"/>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06" name="Google Shape;106;p58"/>
          <p:cNvSpPr txBox="1">
            <a:spLocks noGrp="1"/>
          </p:cNvSpPr>
          <p:nvPr>
            <p:ph type="body" idx="2"/>
          </p:nvPr>
        </p:nvSpPr>
        <p:spPr>
          <a:xfrm>
            <a:off x="1295401" y="4343399"/>
            <a:ext cx="9609666" cy="1532467"/>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07" name="Google Shape;107;p58"/>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58"/>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58"/>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Garamond"/>
              <a:buNone/>
              <a:defRPr/>
            </a:lvl1pPr>
            <a:lvl2pPr marL="0" lvl="1" indent="0" algn="r">
              <a:spcBef>
                <a:spcPts val="0"/>
              </a:spcBef>
              <a:spcAft>
                <a:spcPts val="0"/>
              </a:spcAft>
              <a:buClr>
                <a:schemeClr val="dk1"/>
              </a:buClr>
              <a:buSzPts val="1000"/>
              <a:buFont typeface="Garamond"/>
              <a:buNone/>
              <a:defRPr/>
            </a:lvl2pPr>
            <a:lvl3pPr marL="0" lvl="2" indent="0" algn="r">
              <a:spcBef>
                <a:spcPts val="0"/>
              </a:spcBef>
              <a:spcAft>
                <a:spcPts val="0"/>
              </a:spcAft>
              <a:buClr>
                <a:schemeClr val="dk1"/>
              </a:buClr>
              <a:buSzPts val="1000"/>
              <a:buFont typeface="Garamond"/>
              <a:buNone/>
              <a:defRPr/>
            </a:lvl3pPr>
            <a:lvl4pPr marL="0" lvl="3" indent="0" algn="r">
              <a:spcBef>
                <a:spcPts val="0"/>
              </a:spcBef>
              <a:spcAft>
                <a:spcPts val="0"/>
              </a:spcAft>
              <a:buClr>
                <a:schemeClr val="dk1"/>
              </a:buClr>
              <a:buSzPts val="1000"/>
              <a:buFont typeface="Garamond"/>
              <a:buNone/>
              <a:defRPr/>
            </a:lvl4pPr>
            <a:lvl5pPr marL="0" lvl="4" indent="0" algn="r">
              <a:spcBef>
                <a:spcPts val="0"/>
              </a:spcBef>
              <a:spcAft>
                <a:spcPts val="0"/>
              </a:spcAft>
              <a:buClr>
                <a:schemeClr val="dk1"/>
              </a:buClr>
              <a:buSzPts val="1000"/>
              <a:buFont typeface="Garamond"/>
              <a:buNone/>
              <a:defRPr/>
            </a:lvl5pPr>
            <a:lvl6pPr marL="0" lvl="5" indent="0" algn="r">
              <a:spcBef>
                <a:spcPts val="0"/>
              </a:spcBef>
              <a:spcAft>
                <a:spcPts val="0"/>
              </a:spcAft>
              <a:buClr>
                <a:schemeClr val="dk1"/>
              </a:buClr>
              <a:buSzPts val="1000"/>
              <a:buFont typeface="Garamond"/>
              <a:buNone/>
              <a:defRPr/>
            </a:lvl6pPr>
            <a:lvl7pPr marL="0" lvl="6" indent="0" algn="r">
              <a:spcBef>
                <a:spcPts val="0"/>
              </a:spcBef>
              <a:spcAft>
                <a:spcPts val="0"/>
              </a:spcAft>
              <a:buClr>
                <a:schemeClr val="dk1"/>
              </a:buClr>
              <a:buSzPts val="1000"/>
              <a:buFont typeface="Garamond"/>
              <a:buNone/>
              <a:defRPr/>
            </a:lvl7pPr>
            <a:lvl8pPr marL="0" lvl="7" indent="0" algn="r">
              <a:spcBef>
                <a:spcPts val="0"/>
              </a:spcBef>
              <a:spcAft>
                <a:spcPts val="0"/>
              </a:spcAft>
              <a:buClr>
                <a:schemeClr val="dk1"/>
              </a:buClr>
              <a:buSzPts val="1000"/>
              <a:buFont typeface="Garamond"/>
              <a:buNone/>
              <a:defRPr/>
            </a:lvl8pPr>
            <a:lvl9pPr marL="0" lvl="8" indent="0" algn="r">
              <a:spcBef>
                <a:spcPts val="0"/>
              </a:spcBef>
              <a:spcAft>
                <a:spcPts val="0"/>
              </a:spcAft>
              <a:buClr>
                <a:schemeClr val="dk1"/>
              </a:buClr>
              <a:buSzPts val="1000"/>
              <a:buFont typeface="Garamond"/>
              <a:buNone/>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58"/>
          <p:cNvSpPr txBox="1"/>
          <p:nvPr/>
        </p:nvSpPr>
        <p:spPr>
          <a:xfrm>
            <a:off x="862013" y="879961"/>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dk1"/>
                </a:solidFill>
                <a:latin typeface="Garamond"/>
                <a:ea typeface="Garamond"/>
                <a:cs typeface="Garamond"/>
                <a:sym typeface="Garamond"/>
              </a:rPr>
              <a:t>“</a:t>
            </a:r>
            <a:endParaRPr/>
          </a:p>
        </p:txBody>
      </p:sp>
      <p:sp>
        <p:nvSpPr>
          <p:cNvPr id="111" name="Google Shape;111;p58"/>
          <p:cNvSpPr txBox="1"/>
          <p:nvPr/>
        </p:nvSpPr>
        <p:spPr>
          <a:xfrm>
            <a:off x="10600267" y="2827870"/>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8000">
                <a:solidFill>
                  <a:schemeClr val="dk1"/>
                </a:solidFill>
                <a:latin typeface="Garamond"/>
                <a:ea typeface="Garamond"/>
                <a:cs typeface="Garamond"/>
                <a:sym typeface="Garamond"/>
              </a:rPr>
              <a:t>”</a:t>
            </a:r>
            <a:endParaRPr/>
          </a:p>
        </p:txBody>
      </p:sp>
      <p:cxnSp>
        <p:nvCxnSpPr>
          <p:cNvPr id="112" name="Google Shape;112;p58"/>
          <p:cNvCxnSpPr/>
          <p:nvPr/>
        </p:nvCxnSpPr>
        <p:spPr>
          <a:xfrm>
            <a:off x="1396169" y="4140199"/>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13"/>
        <p:cNvGrpSpPr/>
        <p:nvPr/>
      </p:nvGrpSpPr>
      <p:grpSpPr>
        <a:xfrm>
          <a:off x="0" y="0"/>
          <a:ext cx="0" cy="0"/>
          <a:chOff x="0" y="0"/>
          <a:chExt cx="0" cy="0"/>
        </a:xfrm>
      </p:grpSpPr>
      <p:sp>
        <p:nvSpPr>
          <p:cNvPr id="114" name="Google Shape;114;p59"/>
          <p:cNvSpPr txBox="1">
            <a:spLocks noGrp="1"/>
          </p:cNvSpPr>
          <p:nvPr>
            <p:ph type="title"/>
          </p:nvPr>
        </p:nvSpPr>
        <p:spPr>
          <a:xfrm>
            <a:off x="1295402" y="3308581"/>
            <a:ext cx="9609668"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3200"/>
              <a:buFont typeface="Garamond"/>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59"/>
          <p:cNvSpPr txBox="1">
            <a:spLocks noGrp="1"/>
          </p:cNvSpPr>
          <p:nvPr>
            <p:ph type="body" idx="1"/>
          </p:nvPr>
        </p:nvSpPr>
        <p:spPr>
          <a:xfrm>
            <a:off x="1295401" y="4777381"/>
            <a:ext cx="9609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16" name="Google Shape;116;p59"/>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59"/>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59"/>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Garamond"/>
              <a:buNone/>
              <a:defRPr/>
            </a:lvl1pPr>
            <a:lvl2pPr marL="0" lvl="1" indent="0" algn="r">
              <a:spcBef>
                <a:spcPts val="0"/>
              </a:spcBef>
              <a:spcAft>
                <a:spcPts val="0"/>
              </a:spcAft>
              <a:buClr>
                <a:schemeClr val="dk1"/>
              </a:buClr>
              <a:buSzPts val="1000"/>
              <a:buFont typeface="Garamond"/>
              <a:buNone/>
              <a:defRPr/>
            </a:lvl2pPr>
            <a:lvl3pPr marL="0" lvl="2" indent="0" algn="r">
              <a:spcBef>
                <a:spcPts val="0"/>
              </a:spcBef>
              <a:spcAft>
                <a:spcPts val="0"/>
              </a:spcAft>
              <a:buClr>
                <a:schemeClr val="dk1"/>
              </a:buClr>
              <a:buSzPts val="1000"/>
              <a:buFont typeface="Garamond"/>
              <a:buNone/>
              <a:defRPr/>
            </a:lvl3pPr>
            <a:lvl4pPr marL="0" lvl="3" indent="0" algn="r">
              <a:spcBef>
                <a:spcPts val="0"/>
              </a:spcBef>
              <a:spcAft>
                <a:spcPts val="0"/>
              </a:spcAft>
              <a:buClr>
                <a:schemeClr val="dk1"/>
              </a:buClr>
              <a:buSzPts val="1000"/>
              <a:buFont typeface="Garamond"/>
              <a:buNone/>
              <a:defRPr/>
            </a:lvl4pPr>
            <a:lvl5pPr marL="0" lvl="4" indent="0" algn="r">
              <a:spcBef>
                <a:spcPts val="0"/>
              </a:spcBef>
              <a:spcAft>
                <a:spcPts val="0"/>
              </a:spcAft>
              <a:buClr>
                <a:schemeClr val="dk1"/>
              </a:buClr>
              <a:buSzPts val="1000"/>
              <a:buFont typeface="Garamond"/>
              <a:buNone/>
              <a:defRPr/>
            </a:lvl5pPr>
            <a:lvl6pPr marL="0" lvl="5" indent="0" algn="r">
              <a:spcBef>
                <a:spcPts val="0"/>
              </a:spcBef>
              <a:spcAft>
                <a:spcPts val="0"/>
              </a:spcAft>
              <a:buClr>
                <a:schemeClr val="dk1"/>
              </a:buClr>
              <a:buSzPts val="1000"/>
              <a:buFont typeface="Garamond"/>
              <a:buNone/>
              <a:defRPr/>
            </a:lvl6pPr>
            <a:lvl7pPr marL="0" lvl="6" indent="0" algn="r">
              <a:spcBef>
                <a:spcPts val="0"/>
              </a:spcBef>
              <a:spcAft>
                <a:spcPts val="0"/>
              </a:spcAft>
              <a:buClr>
                <a:schemeClr val="dk1"/>
              </a:buClr>
              <a:buSzPts val="1000"/>
              <a:buFont typeface="Garamond"/>
              <a:buNone/>
              <a:defRPr/>
            </a:lvl7pPr>
            <a:lvl8pPr marL="0" lvl="7" indent="0" algn="r">
              <a:spcBef>
                <a:spcPts val="0"/>
              </a:spcBef>
              <a:spcAft>
                <a:spcPts val="0"/>
              </a:spcAft>
              <a:buClr>
                <a:schemeClr val="dk1"/>
              </a:buClr>
              <a:buSzPts val="1000"/>
              <a:buFont typeface="Garamond"/>
              <a:buNone/>
              <a:defRPr/>
            </a:lvl8pPr>
            <a:lvl9pPr marL="0" lvl="8" indent="0" algn="r">
              <a:spcBef>
                <a:spcPts val="0"/>
              </a:spcBef>
              <a:spcAft>
                <a:spcPts val="0"/>
              </a:spcAft>
              <a:buClr>
                <a:schemeClr val="dk1"/>
              </a:buClr>
              <a:buSzPts val="1000"/>
              <a:buFont typeface="Garamond"/>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9"/>
        <p:cNvGrpSpPr/>
        <p:nvPr/>
      </p:nvGrpSpPr>
      <p:grpSpPr>
        <a:xfrm>
          <a:off x="0" y="0"/>
          <a:ext cx="0" cy="0"/>
          <a:chOff x="0" y="0"/>
          <a:chExt cx="0" cy="0"/>
        </a:xfrm>
      </p:grpSpPr>
      <p:sp>
        <p:nvSpPr>
          <p:cNvPr id="120" name="Google Shape;120;p60"/>
          <p:cNvSpPr txBox="1">
            <a:spLocks noGrp="1"/>
          </p:cNvSpPr>
          <p:nvPr>
            <p:ph type="title"/>
          </p:nvPr>
        </p:nvSpPr>
        <p:spPr>
          <a:xfrm>
            <a:off x="1446213" y="982132"/>
            <a:ext cx="9296398" cy="2243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Garamond"/>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60"/>
          <p:cNvSpPr txBox="1">
            <a:spLocks noGrp="1"/>
          </p:cNvSpPr>
          <p:nvPr>
            <p:ph type="body" idx="1"/>
          </p:nvPr>
        </p:nvSpPr>
        <p:spPr>
          <a:xfrm>
            <a:off x="1295401" y="3639312"/>
            <a:ext cx="9609668" cy="886968"/>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2760"/>
              <a:buNone/>
              <a:defRPr sz="24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22" name="Google Shape;122;p60"/>
          <p:cNvSpPr txBox="1">
            <a:spLocks noGrp="1"/>
          </p:cNvSpPr>
          <p:nvPr>
            <p:ph type="body" idx="2"/>
          </p:nvPr>
        </p:nvSpPr>
        <p:spPr>
          <a:xfrm>
            <a:off x="1295401" y="4529667"/>
            <a:ext cx="9609668" cy="13462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23" name="Google Shape;123;p60"/>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60"/>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60"/>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Garamond"/>
              <a:buNone/>
              <a:defRPr/>
            </a:lvl1pPr>
            <a:lvl2pPr marL="0" lvl="1" indent="0" algn="r">
              <a:spcBef>
                <a:spcPts val="0"/>
              </a:spcBef>
              <a:spcAft>
                <a:spcPts val="0"/>
              </a:spcAft>
              <a:buClr>
                <a:schemeClr val="dk1"/>
              </a:buClr>
              <a:buSzPts val="1000"/>
              <a:buFont typeface="Garamond"/>
              <a:buNone/>
              <a:defRPr/>
            </a:lvl2pPr>
            <a:lvl3pPr marL="0" lvl="2" indent="0" algn="r">
              <a:spcBef>
                <a:spcPts val="0"/>
              </a:spcBef>
              <a:spcAft>
                <a:spcPts val="0"/>
              </a:spcAft>
              <a:buClr>
                <a:schemeClr val="dk1"/>
              </a:buClr>
              <a:buSzPts val="1000"/>
              <a:buFont typeface="Garamond"/>
              <a:buNone/>
              <a:defRPr/>
            </a:lvl3pPr>
            <a:lvl4pPr marL="0" lvl="3" indent="0" algn="r">
              <a:spcBef>
                <a:spcPts val="0"/>
              </a:spcBef>
              <a:spcAft>
                <a:spcPts val="0"/>
              </a:spcAft>
              <a:buClr>
                <a:schemeClr val="dk1"/>
              </a:buClr>
              <a:buSzPts val="1000"/>
              <a:buFont typeface="Garamond"/>
              <a:buNone/>
              <a:defRPr/>
            </a:lvl4pPr>
            <a:lvl5pPr marL="0" lvl="4" indent="0" algn="r">
              <a:spcBef>
                <a:spcPts val="0"/>
              </a:spcBef>
              <a:spcAft>
                <a:spcPts val="0"/>
              </a:spcAft>
              <a:buClr>
                <a:schemeClr val="dk1"/>
              </a:buClr>
              <a:buSzPts val="1000"/>
              <a:buFont typeface="Garamond"/>
              <a:buNone/>
              <a:defRPr/>
            </a:lvl5pPr>
            <a:lvl6pPr marL="0" lvl="5" indent="0" algn="r">
              <a:spcBef>
                <a:spcPts val="0"/>
              </a:spcBef>
              <a:spcAft>
                <a:spcPts val="0"/>
              </a:spcAft>
              <a:buClr>
                <a:schemeClr val="dk1"/>
              </a:buClr>
              <a:buSzPts val="1000"/>
              <a:buFont typeface="Garamond"/>
              <a:buNone/>
              <a:defRPr/>
            </a:lvl6pPr>
            <a:lvl7pPr marL="0" lvl="6" indent="0" algn="r">
              <a:spcBef>
                <a:spcPts val="0"/>
              </a:spcBef>
              <a:spcAft>
                <a:spcPts val="0"/>
              </a:spcAft>
              <a:buClr>
                <a:schemeClr val="dk1"/>
              </a:buClr>
              <a:buSzPts val="1000"/>
              <a:buFont typeface="Garamond"/>
              <a:buNone/>
              <a:defRPr/>
            </a:lvl7pPr>
            <a:lvl8pPr marL="0" lvl="7" indent="0" algn="r">
              <a:spcBef>
                <a:spcPts val="0"/>
              </a:spcBef>
              <a:spcAft>
                <a:spcPts val="0"/>
              </a:spcAft>
              <a:buClr>
                <a:schemeClr val="dk1"/>
              </a:buClr>
              <a:buSzPts val="1000"/>
              <a:buFont typeface="Garamond"/>
              <a:buNone/>
              <a:defRPr/>
            </a:lvl8pPr>
            <a:lvl9pPr marL="0" lvl="8" indent="0" algn="r">
              <a:spcBef>
                <a:spcPts val="0"/>
              </a:spcBef>
              <a:spcAft>
                <a:spcPts val="0"/>
              </a:spcAft>
              <a:buClr>
                <a:schemeClr val="dk1"/>
              </a:buClr>
              <a:buSzPts val="1000"/>
              <a:buFont typeface="Garamond"/>
              <a:buNone/>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60"/>
          <p:cNvSpPr txBox="1"/>
          <p:nvPr/>
        </p:nvSpPr>
        <p:spPr>
          <a:xfrm>
            <a:off x="862013" y="879961"/>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dk1"/>
                </a:solidFill>
                <a:latin typeface="Garamond"/>
                <a:ea typeface="Garamond"/>
                <a:cs typeface="Garamond"/>
                <a:sym typeface="Garamond"/>
              </a:rPr>
              <a:t>“</a:t>
            </a:r>
            <a:endParaRPr/>
          </a:p>
        </p:txBody>
      </p:sp>
      <p:sp>
        <p:nvSpPr>
          <p:cNvPr id="127" name="Google Shape;127;p60"/>
          <p:cNvSpPr txBox="1"/>
          <p:nvPr/>
        </p:nvSpPr>
        <p:spPr>
          <a:xfrm>
            <a:off x="10600267" y="2599261"/>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8000">
                <a:solidFill>
                  <a:schemeClr val="dk1"/>
                </a:solidFill>
                <a:latin typeface="Garamond"/>
                <a:ea typeface="Garamond"/>
                <a:cs typeface="Garamond"/>
                <a:sym typeface="Garamond"/>
              </a:rPr>
              <a:t>”</a:t>
            </a:r>
            <a:endParaRPr/>
          </a:p>
        </p:txBody>
      </p:sp>
      <p:cxnSp>
        <p:nvCxnSpPr>
          <p:cNvPr id="128" name="Google Shape;128;p60"/>
          <p:cNvCxnSpPr/>
          <p:nvPr/>
        </p:nvCxnSpPr>
        <p:spPr>
          <a:xfrm>
            <a:off x="1396169" y="3429000"/>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9"/>
        <p:cNvGrpSpPr/>
        <p:nvPr/>
      </p:nvGrpSpPr>
      <p:grpSpPr>
        <a:xfrm>
          <a:off x="0" y="0"/>
          <a:ext cx="0" cy="0"/>
          <a:chOff x="0" y="0"/>
          <a:chExt cx="0" cy="0"/>
        </a:xfrm>
      </p:grpSpPr>
      <p:sp>
        <p:nvSpPr>
          <p:cNvPr id="130" name="Google Shape;130;p61"/>
          <p:cNvSpPr txBox="1">
            <a:spLocks noGrp="1"/>
          </p:cNvSpPr>
          <p:nvPr>
            <p:ph type="title"/>
          </p:nvPr>
        </p:nvSpPr>
        <p:spPr>
          <a:xfrm>
            <a:off x="1295401" y="982132"/>
            <a:ext cx="9609666" cy="2243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61"/>
          <p:cNvSpPr txBox="1">
            <a:spLocks noGrp="1"/>
          </p:cNvSpPr>
          <p:nvPr>
            <p:ph type="body" idx="1"/>
          </p:nvPr>
        </p:nvSpPr>
        <p:spPr>
          <a:xfrm>
            <a:off x="1295401" y="3630168"/>
            <a:ext cx="9609668" cy="841248"/>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3220"/>
              <a:buNone/>
              <a:defRPr sz="2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32" name="Google Shape;132;p61"/>
          <p:cNvSpPr txBox="1">
            <a:spLocks noGrp="1"/>
          </p:cNvSpPr>
          <p:nvPr>
            <p:ph type="body" idx="2"/>
          </p:nvPr>
        </p:nvSpPr>
        <p:spPr>
          <a:xfrm>
            <a:off x="1295400" y="4470399"/>
            <a:ext cx="9609670" cy="1405467"/>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33" name="Google Shape;133;p61"/>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61"/>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61"/>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Garamond"/>
              <a:buNone/>
              <a:defRPr/>
            </a:lvl1pPr>
            <a:lvl2pPr marL="0" lvl="1" indent="0" algn="r">
              <a:spcBef>
                <a:spcPts val="0"/>
              </a:spcBef>
              <a:spcAft>
                <a:spcPts val="0"/>
              </a:spcAft>
              <a:buClr>
                <a:schemeClr val="dk1"/>
              </a:buClr>
              <a:buSzPts val="1000"/>
              <a:buFont typeface="Garamond"/>
              <a:buNone/>
              <a:defRPr/>
            </a:lvl2pPr>
            <a:lvl3pPr marL="0" lvl="2" indent="0" algn="r">
              <a:spcBef>
                <a:spcPts val="0"/>
              </a:spcBef>
              <a:spcAft>
                <a:spcPts val="0"/>
              </a:spcAft>
              <a:buClr>
                <a:schemeClr val="dk1"/>
              </a:buClr>
              <a:buSzPts val="1000"/>
              <a:buFont typeface="Garamond"/>
              <a:buNone/>
              <a:defRPr/>
            </a:lvl3pPr>
            <a:lvl4pPr marL="0" lvl="3" indent="0" algn="r">
              <a:spcBef>
                <a:spcPts val="0"/>
              </a:spcBef>
              <a:spcAft>
                <a:spcPts val="0"/>
              </a:spcAft>
              <a:buClr>
                <a:schemeClr val="dk1"/>
              </a:buClr>
              <a:buSzPts val="1000"/>
              <a:buFont typeface="Garamond"/>
              <a:buNone/>
              <a:defRPr/>
            </a:lvl4pPr>
            <a:lvl5pPr marL="0" lvl="4" indent="0" algn="r">
              <a:spcBef>
                <a:spcPts val="0"/>
              </a:spcBef>
              <a:spcAft>
                <a:spcPts val="0"/>
              </a:spcAft>
              <a:buClr>
                <a:schemeClr val="dk1"/>
              </a:buClr>
              <a:buSzPts val="1000"/>
              <a:buFont typeface="Garamond"/>
              <a:buNone/>
              <a:defRPr/>
            </a:lvl5pPr>
            <a:lvl6pPr marL="0" lvl="5" indent="0" algn="r">
              <a:spcBef>
                <a:spcPts val="0"/>
              </a:spcBef>
              <a:spcAft>
                <a:spcPts val="0"/>
              </a:spcAft>
              <a:buClr>
                <a:schemeClr val="dk1"/>
              </a:buClr>
              <a:buSzPts val="1000"/>
              <a:buFont typeface="Garamond"/>
              <a:buNone/>
              <a:defRPr/>
            </a:lvl6pPr>
            <a:lvl7pPr marL="0" lvl="6" indent="0" algn="r">
              <a:spcBef>
                <a:spcPts val="0"/>
              </a:spcBef>
              <a:spcAft>
                <a:spcPts val="0"/>
              </a:spcAft>
              <a:buClr>
                <a:schemeClr val="dk1"/>
              </a:buClr>
              <a:buSzPts val="1000"/>
              <a:buFont typeface="Garamond"/>
              <a:buNone/>
              <a:defRPr/>
            </a:lvl7pPr>
            <a:lvl8pPr marL="0" lvl="7" indent="0" algn="r">
              <a:spcBef>
                <a:spcPts val="0"/>
              </a:spcBef>
              <a:spcAft>
                <a:spcPts val="0"/>
              </a:spcAft>
              <a:buClr>
                <a:schemeClr val="dk1"/>
              </a:buClr>
              <a:buSzPts val="1000"/>
              <a:buFont typeface="Garamond"/>
              <a:buNone/>
              <a:defRPr/>
            </a:lvl8pPr>
            <a:lvl9pPr marL="0" lvl="8" indent="0" algn="r">
              <a:spcBef>
                <a:spcPts val="0"/>
              </a:spcBef>
              <a:spcAft>
                <a:spcPts val="0"/>
              </a:spcAft>
              <a:buClr>
                <a:schemeClr val="dk1"/>
              </a:buClr>
              <a:buSzPts val="1000"/>
              <a:buFont typeface="Garamond"/>
              <a:buNone/>
              <a:defRPr/>
            </a:lvl9pPr>
          </a:lstStyle>
          <a:p>
            <a:pPr marL="0" lvl="0" indent="0" algn="r" rtl="0">
              <a:spcBef>
                <a:spcPts val="0"/>
              </a:spcBef>
              <a:spcAft>
                <a:spcPts val="0"/>
              </a:spcAft>
              <a:buNone/>
            </a:pPr>
            <a:fld id="{00000000-1234-1234-1234-123412341234}" type="slidenum">
              <a:rPr lang="en-US"/>
              <a:t>‹#›</a:t>
            </a:fld>
            <a:endParaRPr/>
          </a:p>
        </p:txBody>
      </p:sp>
      <p:cxnSp>
        <p:nvCxnSpPr>
          <p:cNvPr id="136" name="Google Shape;136;p61"/>
          <p:cNvCxnSpPr/>
          <p:nvPr/>
        </p:nvCxnSpPr>
        <p:spPr>
          <a:xfrm>
            <a:off x="1396169" y="3429000"/>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7"/>
        <p:cNvGrpSpPr/>
        <p:nvPr/>
      </p:nvGrpSpPr>
      <p:grpSpPr>
        <a:xfrm>
          <a:off x="0" y="0"/>
          <a:ext cx="0" cy="0"/>
          <a:chOff x="0" y="0"/>
          <a:chExt cx="0" cy="0"/>
        </a:xfrm>
      </p:grpSpPr>
      <p:sp>
        <p:nvSpPr>
          <p:cNvPr id="138" name="Google Shape;138;p62"/>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62"/>
          <p:cNvSpPr txBox="1">
            <a:spLocks noGrp="1"/>
          </p:cNvSpPr>
          <p:nvPr>
            <p:ph type="body" idx="1"/>
          </p:nvPr>
        </p:nvSpPr>
        <p:spPr>
          <a:xfrm rot="5400000">
            <a:off x="4436531" y="-584198"/>
            <a:ext cx="3318936" cy="9601196"/>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40" name="Google Shape;140;p62"/>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62"/>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62"/>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Garamond"/>
              <a:buNone/>
              <a:defRPr/>
            </a:lvl1pPr>
            <a:lvl2pPr marL="0" lvl="1" indent="0" algn="r">
              <a:spcBef>
                <a:spcPts val="0"/>
              </a:spcBef>
              <a:spcAft>
                <a:spcPts val="0"/>
              </a:spcAft>
              <a:buClr>
                <a:schemeClr val="dk1"/>
              </a:buClr>
              <a:buSzPts val="1000"/>
              <a:buFont typeface="Garamond"/>
              <a:buNone/>
              <a:defRPr/>
            </a:lvl2pPr>
            <a:lvl3pPr marL="0" lvl="2" indent="0" algn="r">
              <a:spcBef>
                <a:spcPts val="0"/>
              </a:spcBef>
              <a:spcAft>
                <a:spcPts val="0"/>
              </a:spcAft>
              <a:buClr>
                <a:schemeClr val="dk1"/>
              </a:buClr>
              <a:buSzPts val="1000"/>
              <a:buFont typeface="Garamond"/>
              <a:buNone/>
              <a:defRPr/>
            </a:lvl3pPr>
            <a:lvl4pPr marL="0" lvl="3" indent="0" algn="r">
              <a:spcBef>
                <a:spcPts val="0"/>
              </a:spcBef>
              <a:spcAft>
                <a:spcPts val="0"/>
              </a:spcAft>
              <a:buClr>
                <a:schemeClr val="dk1"/>
              </a:buClr>
              <a:buSzPts val="1000"/>
              <a:buFont typeface="Garamond"/>
              <a:buNone/>
              <a:defRPr/>
            </a:lvl4pPr>
            <a:lvl5pPr marL="0" lvl="4" indent="0" algn="r">
              <a:spcBef>
                <a:spcPts val="0"/>
              </a:spcBef>
              <a:spcAft>
                <a:spcPts val="0"/>
              </a:spcAft>
              <a:buClr>
                <a:schemeClr val="dk1"/>
              </a:buClr>
              <a:buSzPts val="1000"/>
              <a:buFont typeface="Garamond"/>
              <a:buNone/>
              <a:defRPr/>
            </a:lvl5pPr>
            <a:lvl6pPr marL="0" lvl="5" indent="0" algn="r">
              <a:spcBef>
                <a:spcPts val="0"/>
              </a:spcBef>
              <a:spcAft>
                <a:spcPts val="0"/>
              </a:spcAft>
              <a:buClr>
                <a:schemeClr val="dk1"/>
              </a:buClr>
              <a:buSzPts val="1000"/>
              <a:buFont typeface="Garamond"/>
              <a:buNone/>
              <a:defRPr/>
            </a:lvl6pPr>
            <a:lvl7pPr marL="0" lvl="6" indent="0" algn="r">
              <a:spcBef>
                <a:spcPts val="0"/>
              </a:spcBef>
              <a:spcAft>
                <a:spcPts val="0"/>
              </a:spcAft>
              <a:buClr>
                <a:schemeClr val="dk1"/>
              </a:buClr>
              <a:buSzPts val="1000"/>
              <a:buFont typeface="Garamond"/>
              <a:buNone/>
              <a:defRPr/>
            </a:lvl7pPr>
            <a:lvl8pPr marL="0" lvl="7" indent="0" algn="r">
              <a:spcBef>
                <a:spcPts val="0"/>
              </a:spcBef>
              <a:spcAft>
                <a:spcPts val="0"/>
              </a:spcAft>
              <a:buClr>
                <a:schemeClr val="dk1"/>
              </a:buClr>
              <a:buSzPts val="1000"/>
              <a:buFont typeface="Garamond"/>
              <a:buNone/>
              <a:defRPr/>
            </a:lvl8pPr>
            <a:lvl9pPr marL="0" lvl="8" indent="0" algn="r">
              <a:spcBef>
                <a:spcPts val="0"/>
              </a:spcBef>
              <a:spcAft>
                <a:spcPts val="0"/>
              </a:spcAft>
              <a:buClr>
                <a:schemeClr val="dk1"/>
              </a:buClr>
              <a:buSzPts val="1000"/>
              <a:buFont typeface="Garamond"/>
              <a:buNone/>
              <a:defRPr/>
            </a:lvl9pPr>
          </a:lstStyle>
          <a:p>
            <a:pPr marL="0" lvl="0" indent="0" algn="r" rtl="0">
              <a:spcBef>
                <a:spcPts val="0"/>
              </a:spcBef>
              <a:spcAft>
                <a:spcPts val="0"/>
              </a:spcAft>
              <a:buNone/>
            </a:pPr>
            <a:fld id="{00000000-1234-1234-1234-123412341234}" type="slidenum">
              <a:rPr lang="en-US"/>
              <a:t>‹#›</a:t>
            </a:fld>
            <a:endParaRPr/>
          </a:p>
        </p:txBody>
      </p:sp>
      <p:cxnSp>
        <p:nvCxnSpPr>
          <p:cNvPr id="143" name="Google Shape;143;p62"/>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4"/>
        <p:cNvGrpSpPr/>
        <p:nvPr/>
      </p:nvGrpSpPr>
      <p:grpSpPr>
        <a:xfrm>
          <a:off x="0" y="0"/>
          <a:ext cx="0" cy="0"/>
          <a:chOff x="0" y="0"/>
          <a:chExt cx="0" cy="0"/>
        </a:xfrm>
      </p:grpSpPr>
      <p:sp>
        <p:nvSpPr>
          <p:cNvPr id="145" name="Google Shape;145;p63"/>
          <p:cNvSpPr txBox="1">
            <a:spLocks noGrp="1"/>
          </p:cNvSpPr>
          <p:nvPr>
            <p:ph type="title"/>
          </p:nvPr>
        </p:nvSpPr>
        <p:spPr>
          <a:xfrm rot="5400000">
            <a:off x="7497936" y="2483551"/>
            <a:ext cx="4893735" cy="189089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63"/>
          <p:cNvSpPr txBox="1">
            <a:spLocks noGrp="1"/>
          </p:cNvSpPr>
          <p:nvPr>
            <p:ph type="body" idx="1"/>
          </p:nvPr>
        </p:nvSpPr>
        <p:spPr>
          <a:xfrm rot="5400000">
            <a:off x="2565043" y="-287513"/>
            <a:ext cx="4893734" cy="743302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47" name="Google Shape;147;p6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6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63"/>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Garamond"/>
              <a:buNone/>
              <a:defRPr/>
            </a:lvl1pPr>
            <a:lvl2pPr marL="0" lvl="1" indent="0" algn="r">
              <a:spcBef>
                <a:spcPts val="0"/>
              </a:spcBef>
              <a:spcAft>
                <a:spcPts val="0"/>
              </a:spcAft>
              <a:buClr>
                <a:schemeClr val="dk1"/>
              </a:buClr>
              <a:buSzPts val="1000"/>
              <a:buFont typeface="Garamond"/>
              <a:buNone/>
              <a:defRPr/>
            </a:lvl2pPr>
            <a:lvl3pPr marL="0" lvl="2" indent="0" algn="r">
              <a:spcBef>
                <a:spcPts val="0"/>
              </a:spcBef>
              <a:spcAft>
                <a:spcPts val="0"/>
              </a:spcAft>
              <a:buClr>
                <a:schemeClr val="dk1"/>
              </a:buClr>
              <a:buSzPts val="1000"/>
              <a:buFont typeface="Garamond"/>
              <a:buNone/>
              <a:defRPr/>
            </a:lvl3pPr>
            <a:lvl4pPr marL="0" lvl="3" indent="0" algn="r">
              <a:spcBef>
                <a:spcPts val="0"/>
              </a:spcBef>
              <a:spcAft>
                <a:spcPts val="0"/>
              </a:spcAft>
              <a:buClr>
                <a:schemeClr val="dk1"/>
              </a:buClr>
              <a:buSzPts val="1000"/>
              <a:buFont typeface="Garamond"/>
              <a:buNone/>
              <a:defRPr/>
            </a:lvl4pPr>
            <a:lvl5pPr marL="0" lvl="4" indent="0" algn="r">
              <a:spcBef>
                <a:spcPts val="0"/>
              </a:spcBef>
              <a:spcAft>
                <a:spcPts val="0"/>
              </a:spcAft>
              <a:buClr>
                <a:schemeClr val="dk1"/>
              </a:buClr>
              <a:buSzPts val="1000"/>
              <a:buFont typeface="Garamond"/>
              <a:buNone/>
              <a:defRPr/>
            </a:lvl5pPr>
            <a:lvl6pPr marL="0" lvl="5" indent="0" algn="r">
              <a:spcBef>
                <a:spcPts val="0"/>
              </a:spcBef>
              <a:spcAft>
                <a:spcPts val="0"/>
              </a:spcAft>
              <a:buClr>
                <a:schemeClr val="dk1"/>
              </a:buClr>
              <a:buSzPts val="1000"/>
              <a:buFont typeface="Garamond"/>
              <a:buNone/>
              <a:defRPr/>
            </a:lvl6pPr>
            <a:lvl7pPr marL="0" lvl="6" indent="0" algn="r">
              <a:spcBef>
                <a:spcPts val="0"/>
              </a:spcBef>
              <a:spcAft>
                <a:spcPts val="0"/>
              </a:spcAft>
              <a:buClr>
                <a:schemeClr val="dk1"/>
              </a:buClr>
              <a:buSzPts val="1000"/>
              <a:buFont typeface="Garamond"/>
              <a:buNone/>
              <a:defRPr/>
            </a:lvl7pPr>
            <a:lvl8pPr marL="0" lvl="7" indent="0" algn="r">
              <a:spcBef>
                <a:spcPts val="0"/>
              </a:spcBef>
              <a:spcAft>
                <a:spcPts val="0"/>
              </a:spcAft>
              <a:buClr>
                <a:schemeClr val="dk1"/>
              </a:buClr>
              <a:buSzPts val="1000"/>
              <a:buFont typeface="Garamond"/>
              <a:buNone/>
              <a:defRPr/>
            </a:lvl8pPr>
            <a:lvl9pPr marL="0" lvl="8" indent="0" algn="r">
              <a:spcBef>
                <a:spcPts val="0"/>
              </a:spcBef>
              <a:spcAft>
                <a:spcPts val="0"/>
              </a:spcAft>
              <a:buClr>
                <a:schemeClr val="dk1"/>
              </a:buClr>
              <a:buSzPts val="1000"/>
              <a:buFont typeface="Garamond"/>
              <a:buNone/>
              <a:defRPr/>
            </a:lvl9pPr>
          </a:lstStyle>
          <a:p>
            <a:pPr marL="0" lvl="0" indent="0" algn="r" rtl="0">
              <a:spcBef>
                <a:spcPts val="0"/>
              </a:spcBef>
              <a:spcAft>
                <a:spcPts val="0"/>
              </a:spcAft>
              <a:buNone/>
            </a:pPr>
            <a:fld id="{00000000-1234-1234-1234-123412341234}" type="slidenum">
              <a:rPr lang="en-US"/>
              <a:t>‹#›</a:t>
            </a:fld>
            <a:endParaRPr/>
          </a:p>
        </p:txBody>
      </p:sp>
      <p:cxnSp>
        <p:nvCxnSpPr>
          <p:cNvPr id="150" name="Google Shape;150;p63"/>
          <p:cNvCxnSpPr/>
          <p:nvPr/>
        </p:nvCxnSpPr>
        <p:spPr>
          <a:xfrm>
            <a:off x="8863890" y="990600"/>
            <a:ext cx="0" cy="487680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24"/>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4"/>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4"/>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4"/>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Garamond"/>
              <a:buNone/>
              <a:defRPr/>
            </a:lvl1pPr>
            <a:lvl2pPr marL="0" lvl="1" indent="0" algn="r">
              <a:spcBef>
                <a:spcPts val="0"/>
              </a:spcBef>
              <a:spcAft>
                <a:spcPts val="0"/>
              </a:spcAft>
              <a:buClr>
                <a:schemeClr val="dk1"/>
              </a:buClr>
              <a:buSzPts val="1000"/>
              <a:buFont typeface="Garamond"/>
              <a:buNone/>
              <a:defRPr/>
            </a:lvl2pPr>
            <a:lvl3pPr marL="0" lvl="2" indent="0" algn="r">
              <a:spcBef>
                <a:spcPts val="0"/>
              </a:spcBef>
              <a:spcAft>
                <a:spcPts val="0"/>
              </a:spcAft>
              <a:buClr>
                <a:schemeClr val="dk1"/>
              </a:buClr>
              <a:buSzPts val="1000"/>
              <a:buFont typeface="Garamond"/>
              <a:buNone/>
              <a:defRPr/>
            </a:lvl3pPr>
            <a:lvl4pPr marL="0" lvl="3" indent="0" algn="r">
              <a:spcBef>
                <a:spcPts val="0"/>
              </a:spcBef>
              <a:spcAft>
                <a:spcPts val="0"/>
              </a:spcAft>
              <a:buClr>
                <a:schemeClr val="dk1"/>
              </a:buClr>
              <a:buSzPts val="1000"/>
              <a:buFont typeface="Garamond"/>
              <a:buNone/>
              <a:defRPr/>
            </a:lvl4pPr>
            <a:lvl5pPr marL="0" lvl="4" indent="0" algn="r">
              <a:spcBef>
                <a:spcPts val="0"/>
              </a:spcBef>
              <a:spcAft>
                <a:spcPts val="0"/>
              </a:spcAft>
              <a:buClr>
                <a:schemeClr val="dk1"/>
              </a:buClr>
              <a:buSzPts val="1000"/>
              <a:buFont typeface="Garamond"/>
              <a:buNone/>
              <a:defRPr/>
            </a:lvl5pPr>
            <a:lvl6pPr marL="0" lvl="5" indent="0" algn="r">
              <a:spcBef>
                <a:spcPts val="0"/>
              </a:spcBef>
              <a:spcAft>
                <a:spcPts val="0"/>
              </a:spcAft>
              <a:buClr>
                <a:schemeClr val="dk1"/>
              </a:buClr>
              <a:buSzPts val="1000"/>
              <a:buFont typeface="Garamond"/>
              <a:buNone/>
              <a:defRPr/>
            </a:lvl6pPr>
            <a:lvl7pPr marL="0" lvl="6" indent="0" algn="r">
              <a:spcBef>
                <a:spcPts val="0"/>
              </a:spcBef>
              <a:spcAft>
                <a:spcPts val="0"/>
              </a:spcAft>
              <a:buClr>
                <a:schemeClr val="dk1"/>
              </a:buClr>
              <a:buSzPts val="1000"/>
              <a:buFont typeface="Garamond"/>
              <a:buNone/>
              <a:defRPr/>
            </a:lvl7pPr>
            <a:lvl8pPr marL="0" lvl="7" indent="0" algn="r">
              <a:spcBef>
                <a:spcPts val="0"/>
              </a:spcBef>
              <a:spcAft>
                <a:spcPts val="0"/>
              </a:spcAft>
              <a:buClr>
                <a:schemeClr val="dk1"/>
              </a:buClr>
              <a:buSzPts val="1000"/>
              <a:buFont typeface="Garamond"/>
              <a:buNone/>
              <a:defRPr/>
            </a:lvl8pPr>
            <a:lvl9pPr marL="0" lvl="8" indent="0" algn="r">
              <a:spcBef>
                <a:spcPts val="0"/>
              </a:spcBef>
              <a:spcAft>
                <a:spcPts val="0"/>
              </a:spcAft>
              <a:buClr>
                <a:schemeClr val="dk1"/>
              </a:buClr>
              <a:buSzPts val="1000"/>
              <a:buFont typeface="Garamond"/>
              <a:buNone/>
              <a:defRPr/>
            </a:lvl9pPr>
          </a:lstStyle>
          <a:p>
            <a:pPr marL="0" lvl="0" indent="0" algn="r" rtl="0">
              <a:spcBef>
                <a:spcPts val="0"/>
              </a:spcBef>
              <a:spcAft>
                <a:spcPts val="0"/>
              </a:spcAft>
              <a:buNone/>
            </a:pPr>
            <a:fld id="{00000000-1234-1234-1234-123412341234}" type="slidenum">
              <a:rPr lang="en-US"/>
              <a:t>‹#›</a:t>
            </a:fld>
            <a:endParaRPr/>
          </a:p>
        </p:txBody>
      </p:sp>
      <p:cxnSp>
        <p:nvCxnSpPr>
          <p:cNvPr id="32" name="Google Shape;32;p24"/>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2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5"/>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Garamond"/>
              <a:buNone/>
              <a:defRPr/>
            </a:lvl1pPr>
            <a:lvl2pPr marL="0" lvl="1" indent="0" algn="r">
              <a:spcBef>
                <a:spcPts val="0"/>
              </a:spcBef>
              <a:spcAft>
                <a:spcPts val="0"/>
              </a:spcAft>
              <a:buClr>
                <a:schemeClr val="dk1"/>
              </a:buClr>
              <a:buSzPts val="1000"/>
              <a:buFont typeface="Garamond"/>
              <a:buNone/>
              <a:defRPr/>
            </a:lvl2pPr>
            <a:lvl3pPr marL="0" lvl="2" indent="0" algn="r">
              <a:spcBef>
                <a:spcPts val="0"/>
              </a:spcBef>
              <a:spcAft>
                <a:spcPts val="0"/>
              </a:spcAft>
              <a:buClr>
                <a:schemeClr val="dk1"/>
              </a:buClr>
              <a:buSzPts val="1000"/>
              <a:buFont typeface="Garamond"/>
              <a:buNone/>
              <a:defRPr/>
            </a:lvl3pPr>
            <a:lvl4pPr marL="0" lvl="3" indent="0" algn="r">
              <a:spcBef>
                <a:spcPts val="0"/>
              </a:spcBef>
              <a:spcAft>
                <a:spcPts val="0"/>
              </a:spcAft>
              <a:buClr>
                <a:schemeClr val="dk1"/>
              </a:buClr>
              <a:buSzPts val="1000"/>
              <a:buFont typeface="Garamond"/>
              <a:buNone/>
              <a:defRPr/>
            </a:lvl4pPr>
            <a:lvl5pPr marL="0" lvl="4" indent="0" algn="r">
              <a:spcBef>
                <a:spcPts val="0"/>
              </a:spcBef>
              <a:spcAft>
                <a:spcPts val="0"/>
              </a:spcAft>
              <a:buClr>
                <a:schemeClr val="dk1"/>
              </a:buClr>
              <a:buSzPts val="1000"/>
              <a:buFont typeface="Garamond"/>
              <a:buNone/>
              <a:defRPr/>
            </a:lvl5pPr>
            <a:lvl6pPr marL="0" lvl="5" indent="0" algn="r">
              <a:spcBef>
                <a:spcPts val="0"/>
              </a:spcBef>
              <a:spcAft>
                <a:spcPts val="0"/>
              </a:spcAft>
              <a:buClr>
                <a:schemeClr val="dk1"/>
              </a:buClr>
              <a:buSzPts val="1000"/>
              <a:buFont typeface="Garamond"/>
              <a:buNone/>
              <a:defRPr/>
            </a:lvl6pPr>
            <a:lvl7pPr marL="0" lvl="6" indent="0" algn="r">
              <a:spcBef>
                <a:spcPts val="0"/>
              </a:spcBef>
              <a:spcAft>
                <a:spcPts val="0"/>
              </a:spcAft>
              <a:buClr>
                <a:schemeClr val="dk1"/>
              </a:buClr>
              <a:buSzPts val="1000"/>
              <a:buFont typeface="Garamond"/>
              <a:buNone/>
              <a:defRPr/>
            </a:lvl7pPr>
            <a:lvl8pPr marL="0" lvl="7" indent="0" algn="r">
              <a:spcBef>
                <a:spcPts val="0"/>
              </a:spcBef>
              <a:spcAft>
                <a:spcPts val="0"/>
              </a:spcAft>
              <a:buClr>
                <a:schemeClr val="dk1"/>
              </a:buClr>
              <a:buSzPts val="1000"/>
              <a:buFont typeface="Garamond"/>
              <a:buNone/>
              <a:defRPr/>
            </a:lvl8pPr>
            <a:lvl9pPr marL="0" lvl="8" indent="0" algn="r">
              <a:spcBef>
                <a:spcPts val="0"/>
              </a:spcBef>
              <a:spcAft>
                <a:spcPts val="0"/>
              </a:spcAft>
              <a:buClr>
                <a:schemeClr val="dk1"/>
              </a:buClr>
              <a:buSzPts val="1000"/>
              <a:buFont typeface="Garamond"/>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7"/>
        <p:cNvGrpSpPr/>
        <p:nvPr/>
      </p:nvGrpSpPr>
      <p:grpSpPr>
        <a:xfrm>
          <a:off x="0" y="0"/>
          <a:ext cx="0" cy="0"/>
          <a:chOff x="0" y="0"/>
          <a:chExt cx="0" cy="0"/>
        </a:xfrm>
      </p:grpSpPr>
      <p:grpSp>
        <p:nvGrpSpPr>
          <p:cNvPr id="38" name="Google Shape;38;p26"/>
          <p:cNvGrpSpPr/>
          <p:nvPr/>
        </p:nvGrpSpPr>
        <p:grpSpPr>
          <a:xfrm>
            <a:off x="-16934" y="0"/>
            <a:ext cx="12231160" cy="6856214"/>
            <a:chOff x="-16934" y="0"/>
            <a:chExt cx="12231160" cy="6856214"/>
          </a:xfrm>
        </p:grpSpPr>
        <p:pic>
          <p:nvPicPr>
            <p:cNvPr id="39" name="Google Shape;39;p26" descr="HD-PanelTitleR1.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40" name="Google Shape;40;p26"/>
            <p:cNvSpPr/>
            <p:nvPr/>
          </p:nvSpPr>
          <p:spPr>
            <a:xfrm>
              <a:off x="2328332" y="1540931"/>
              <a:ext cx="7543802" cy="3835401"/>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 name="Google Shape;41;p26" descr="HDRibbonTitle-UniformTrim.png"/>
            <p:cNvPicPr preferRelativeResize="0"/>
            <p:nvPr/>
          </p:nvPicPr>
          <p:blipFill rotWithShape="1">
            <a:blip r:embed="rId3">
              <a:alphaModFix/>
            </a:blip>
            <a:srcRect/>
            <a:stretch/>
          </p:blipFill>
          <p:spPr>
            <a:xfrm>
              <a:off x="-16934" y="3147609"/>
              <a:ext cx="2478024" cy="612648"/>
            </a:xfrm>
            <a:prstGeom prst="rect">
              <a:avLst/>
            </a:prstGeom>
            <a:noFill/>
            <a:ln>
              <a:noFill/>
            </a:ln>
          </p:spPr>
        </p:pic>
        <p:pic>
          <p:nvPicPr>
            <p:cNvPr id="42" name="Google Shape;42;p26" descr="HDRibbonTitle-UniformTrim.png"/>
            <p:cNvPicPr preferRelativeResize="0"/>
            <p:nvPr/>
          </p:nvPicPr>
          <p:blipFill rotWithShape="1">
            <a:blip r:embed="rId3">
              <a:alphaModFix/>
            </a:blip>
            <a:srcRect/>
            <a:stretch/>
          </p:blipFill>
          <p:spPr>
            <a:xfrm>
              <a:off x="9736202" y="3147609"/>
              <a:ext cx="2478024" cy="612648"/>
            </a:xfrm>
            <a:prstGeom prst="rect">
              <a:avLst/>
            </a:prstGeom>
            <a:noFill/>
            <a:ln>
              <a:noFill/>
            </a:ln>
          </p:spPr>
        </p:pic>
      </p:grpSp>
      <p:sp>
        <p:nvSpPr>
          <p:cNvPr id="43" name="Google Shape;43;p26"/>
          <p:cNvSpPr txBox="1">
            <a:spLocks noGrp="1"/>
          </p:cNvSpPr>
          <p:nvPr>
            <p:ph type="ctrTitle"/>
          </p:nvPr>
        </p:nvSpPr>
        <p:spPr>
          <a:xfrm>
            <a:off x="2692398" y="1871131"/>
            <a:ext cx="6815669" cy="151553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262626"/>
              </a:buClr>
              <a:buSzPts val="5400"/>
              <a:buFont typeface="Garamond"/>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6"/>
          <p:cNvSpPr txBox="1">
            <a:spLocks noGrp="1"/>
          </p:cNvSpPr>
          <p:nvPr>
            <p:ph type="subTitle" idx="1"/>
          </p:nvPr>
        </p:nvSpPr>
        <p:spPr>
          <a:xfrm>
            <a:off x="2692398" y="3657597"/>
            <a:ext cx="6815669" cy="1320802"/>
          </a:xfrm>
          <a:prstGeom prst="rect">
            <a:avLst/>
          </a:prstGeom>
          <a:noFill/>
          <a:ln>
            <a:noFill/>
          </a:ln>
        </p:spPr>
        <p:txBody>
          <a:bodyPr spcFirstLastPara="1" wrap="square" lIns="91425" tIns="45700" rIns="91425" bIns="45700" anchor="t" anchorCtr="0">
            <a:normAutofit/>
          </a:bodyPr>
          <a:lstStyle>
            <a:lvl1pPr lvl="0" algn="ctr">
              <a:spcBef>
                <a:spcPts val="420"/>
              </a:spcBef>
              <a:spcAft>
                <a:spcPts val="0"/>
              </a:spcAft>
              <a:buSzPts val="2415"/>
              <a:buNone/>
              <a:defRPr sz="2100">
                <a:solidFill>
                  <a:schemeClr val="dk1"/>
                </a:solidFill>
              </a:defRPr>
            </a:lvl1pPr>
            <a:lvl2pPr lvl="1" algn="ctr">
              <a:spcBef>
                <a:spcPts val="600"/>
              </a:spcBef>
              <a:spcAft>
                <a:spcPts val="0"/>
              </a:spcAft>
              <a:buSzPts val="2300"/>
              <a:buNone/>
              <a:defRPr>
                <a:solidFill>
                  <a:srgbClr val="888888"/>
                </a:solidFill>
              </a:defRPr>
            </a:lvl2pPr>
            <a:lvl3pPr lvl="2" algn="ctr">
              <a:spcBef>
                <a:spcPts val="600"/>
              </a:spcBef>
              <a:spcAft>
                <a:spcPts val="0"/>
              </a:spcAft>
              <a:buSzPts val="2070"/>
              <a:buNone/>
              <a:defRPr>
                <a:solidFill>
                  <a:srgbClr val="888888"/>
                </a:solidFill>
              </a:defRPr>
            </a:lvl3pPr>
            <a:lvl4pPr lvl="3" algn="ctr">
              <a:spcBef>
                <a:spcPts val="600"/>
              </a:spcBef>
              <a:spcAft>
                <a:spcPts val="0"/>
              </a:spcAft>
              <a:buSzPts val="1840"/>
              <a:buNone/>
              <a:defRPr>
                <a:solidFill>
                  <a:srgbClr val="888888"/>
                </a:solidFill>
              </a:defRPr>
            </a:lvl4pPr>
            <a:lvl5pPr lvl="4" algn="ctr">
              <a:spcBef>
                <a:spcPts val="600"/>
              </a:spcBef>
              <a:spcAft>
                <a:spcPts val="0"/>
              </a:spcAft>
              <a:buSzPts val="1610"/>
              <a:buNone/>
              <a:defRPr>
                <a:solidFill>
                  <a:srgbClr val="888888"/>
                </a:solidFill>
              </a:defRPr>
            </a:lvl5pPr>
            <a:lvl6pPr lvl="5" algn="ctr">
              <a:spcBef>
                <a:spcPts val="600"/>
              </a:spcBef>
              <a:spcAft>
                <a:spcPts val="0"/>
              </a:spcAft>
              <a:buSzPts val="1610"/>
              <a:buNone/>
              <a:defRPr>
                <a:solidFill>
                  <a:srgbClr val="888888"/>
                </a:solidFill>
              </a:defRPr>
            </a:lvl6pPr>
            <a:lvl7pPr lvl="6" algn="ctr">
              <a:spcBef>
                <a:spcPts val="600"/>
              </a:spcBef>
              <a:spcAft>
                <a:spcPts val="0"/>
              </a:spcAft>
              <a:buSzPts val="1610"/>
              <a:buNone/>
              <a:defRPr>
                <a:solidFill>
                  <a:srgbClr val="888888"/>
                </a:solidFill>
              </a:defRPr>
            </a:lvl7pPr>
            <a:lvl8pPr lvl="7" algn="ctr">
              <a:spcBef>
                <a:spcPts val="600"/>
              </a:spcBef>
              <a:spcAft>
                <a:spcPts val="0"/>
              </a:spcAft>
              <a:buSzPts val="1610"/>
              <a:buNone/>
              <a:defRPr>
                <a:solidFill>
                  <a:srgbClr val="888888"/>
                </a:solidFill>
              </a:defRPr>
            </a:lvl8pPr>
            <a:lvl9pPr lvl="8" algn="ctr">
              <a:spcBef>
                <a:spcPts val="600"/>
              </a:spcBef>
              <a:spcAft>
                <a:spcPts val="600"/>
              </a:spcAft>
              <a:buSzPts val="1610"/>
              <a:buNone/>
              <a:defRPr>
                <a:solidFill>
                  <a:srgbClr val="888888"/>
                </a:solidFill>
              </a:defRPr>
            </a:lvl9pPr>
          </a:lstStyle>
          <a:p>
            <a:endParaRPr/>
          </a:p>
        </p:txBody>
      </p:sp>
      <p:sp>
        <p:nvSpPr>
          <p:cNvPr id="45" name="Google Shape;45;p26"/>
          <p:cNvSpPr txBox="1">
            <a:spLocks noGrp="1"/>
          </p:cNvSpPr>
          <p:nvPr>
            <p:ph type="dt" idx="10"/>
          </p:nvPr>
        </p:nvSpPr>
        <p:spPr>
          <a:xfrm>
            <a:off x="7983232" y="5037663"/>
            <a:ext cx="897467"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6"/>
          <p:cNvSpPr txBox="1">
            <a:spLocks noGrp="1"/>
          </p:cNvSpPr>
          <p:nvPr>
            <p:ph type="ftr" idx="11"/>
          </p:nvPr>
        </p:nvSpPr>
        <p:spPr>
          <a:xfrm>
            <a:off x="2692397" y="5037663"/>
            <a:ext cx="5214635"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6"/>
          <p:cNvSpPr txBox="1">
            <a:spLocks noGrp="1"/>
          </p:cNvSpPr>
          <p:nvPr>
            <p:ph type="sldNum" idx="12"/>
          </p:nvPr>
        </p:nvSpPr>
        <p:spPr>
          <a:xfrm>
            <a:off x="8956900" y="5037663"/>
            <a:ext cx="55116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Garamond"/>
              <a:buNone/>
              <a:defRPr/>
            </a:lvl1pPr>
            <a:lvl2pPr marL="0" lvl="1" indent="0" algn="r">
              <a:spcBef>
                <a:spcPts val="0"/>
              </a:spcBef>
              <a:spcAft>
                <a:spcPts val="0"/>
              </a:spcAft>
              <a:buClr>
                <a:schemeClr val="dk1"/>
              </a:buClr>
              <a:buSzPts val="1000"/>
              <a:buFont typeface="Garamond"/>
              <a:buNone/>
              <a:defRPr/>
            </a:lvl2pPr>
            <a:lvl3pPr marL="0" lvl="2" indent="0" algn="r">
              <a:spcBef>
                <a:spcPts val="0"/>
              </a:spcBef>
              <a:spcAft>
                <a:spcPts val="0"/>
              </a:spcAft>
              <a:buClr>
                <a:schemeClr val="dk1"/>
              </a:buClr>
              <a:buSzPts val="1000"/>
              <a:buFont typeface="Garamond"/>
              <a:buNone/>
              <a:defRPr/>
            </a:lvl3pPr>
            <a:lvl4pPr marL="0" lvl="3" indent="0" algn="r">
              <a:spcBef>
                <a:spcPts val="0"/>
              </a:spcBef>
              <a:spcAft>
                <a:spcPts val="0"/>
              </a:spcAft>
              <a:buClr>
                <a:schemeClr val="dk1"/>
              </a:buClr>
              <a:buSzPts val="1000"/>
              <a:buFont typeface="Garamond"/>
              <a:buNone/>
              <a:defRPr/>
            </a:lvl4pPr>
            <a:lvl5pPr marL="0" lvl="4" indent="0" algn="r">
              <a:spcBef>
                <a:spcPts val="0"/>
              </a:spcBef>
              <a:spcAft>
                <a:spcPts val="0"/>
              </a:spcAft>
              <a:buClr>
                <a:schemeClr val="dk1"/>
              </a:buClr>
              <a:buSzPts val="1000"/>
              <a:buFont typeface="Garamond"/>
              <a:buNone/>
              <a:defRPr/>
            </a:lvl5pPr>
            <a:lvl6pPr marL="0" lvl="5" indent="0" algn="r">
              <a:spcBef>
                <a:spcPts val="0"/>
              </a:spcBef>
              <a:spcAft>
                <a:spcPts val="0"/>
              </a:spcAft>
              <a:buClr>
                <a:schemeClr val="dk1"/>
              </a:buClr>
              <a:buSzPts val="1000"/>
              <a:buFont typeface="Garamond"/>
              <a:buNone/>
              <a:defRPr/>
            </a:lvl6pPr>
            <a:lvl7pPr marL="0" lvl="6" indent="0" algn="r">
              <a:spcBef>
                <a:spcPts val="0"/>
              </a:spcBef>
              <a:spcAft>
                <a:spcPts val="0"/>
              </a:spcAft>
              <a:buClr>
                <a:schemeClr val="dk1"/>
              </a:buClr>
              <a:buSzPts val="1000"/>
              <a:buFont typeface="Garamond"/>
              <a:buNone/>
              <a:defRPr/>
            </a:lvl7pPr>
            <a:lvl8pPr marL="0" lvl="7" indent="0" algn="r">
              <a:spcBef>
                <a:spcPts val="0"/>
              </a:spcBef>
              <a:spcAft>
                <a:spcPts val="0"/>
              </a:spcAft>
              <a:buClr>
                <a:schemeClr val="dk1"/>
              </a:buClr>
              <a:buSzPts val="1000"/>
              <a:buFont typeface="Garamond"/>
              <a:buNone/>
              <a:defRPr/>
            </a:lvl8pPr>
            <a:lvl9pPr marL="0" lvl="8" indent="0" algn="r">
              <a:spcBef>
                <a:spcPts val="0"/>
              </a:spcBef>
              <a:spcAft>
                <a:spcPts val="0"/>
              </a:spcAft>
              <a:buClr>
                <a:schemeClr val="dk1"/>
              </a:buClr>
              <a:buSzPts val="1000"/>
              <a:buFont typeface="Garamond"/>
              <a:buNone/>
              <a:defRPr/>
            </a:lvl9pPr>
          </a:lstStyle>
          <a:p>
            <a:pPr marL="0" lvl="0" indent="0" algn="r" rtl="0">
              <a:spcBef>
                <a:spcPts val="0"/>
              </a:spcBef>
              <a:spcAft>
                <a:spcPts val="0"/>
              </a:spcAft>
              <a:buNone/>
            </a:pPr>
            <a:fld id="{00000000-1234-1234-1234-123412341234}" type="slidenum">
              <a:rPr lang="en-US"/>
              <a:t>‹#›</a:t>
            </a:fld>
            <a:endParaRPr/>
          </a:p>
        </p:txBody>
      </p:sp>
      <p:cxnSp>
        <p:nvCxnSpPr>
          <p:cNvPr id="48" name="Google Shape;48;p26"/>
          <p:cNvCxnSpPr/>
          <p:nvPr/>
        </p:nvCxnSpPr>
        <p:spPr>
          <a:xfrm>
            <a:off x="2692399" y="3522131"/>
            <a:ext cx="681566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43"/>
          <p:cNvSpPr txBox="1">
            <a:spLocks noGrp="1"/>
          </p:cNvSpPr>
          <p:nvPr>
            <p:ph type="title"/>
          </p:nvPr>
        </p:nvSpPr>
        <p:spPr>
          <a:xfrm>
            <a:off x="2015069" y="1752606"/>
            <a:ext cx="8158688" cy="1822514"/>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4400"/>
              <a:buFont typeface="Garamond"/>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3"/>
          <p:cNvSpPr txBox="1">
            <a:spLocks noGrp="1"/>
          </p:cNvSpPr>
          <p:nvPr>
            <p:ph type="body" idx="1"/>
          </p:nvPr>
        </p:nvSpPr>
        <p:spPr>
          <a:xfrm>
            <a:off x="2015067" y="3846051"/>
            <a:ext cx="8158690" cy="954547"/>
          </a:xfrm>
          <a:prstGeom prst="rect">
            <a:avLst/>
          </a:prstGeom>
          <a:noFill/>
          <a:ln>
            <a:noFill/>
          </a:ln>
        </p:spPr>
        <p:txBody>
          <a:bodyPr spcFirstLastPara="1" wrap="square" lIns="91425" tIns="45700" rIns="91425" bIns="45700" anchor="t" anchorCtr="0">
            <a:normAutofit/>
          </a:bodyPr>
          <a:lstStyle>
            <a:lvl1pPr marL="457200" lvl="0" indent="-228600" algn="ctr">
              <a:spcBef>
                <a:spcPts val="480"/>
              </a:spcBef>
              <a:spcAft>
                <a:spcPts val="0"/>
              </a:spcAft>
              <a:buSzPts val="2760"/>
              <a:buNone/>
              <a:defRPr sz="24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52" name="Google Shape;52;p4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3"/>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Garamond"/>
              <a:buNone/>
              <a:defRPr/>
            </a:lvl1pPr>
            <a:lvl2pPr marL="0" lvl="1" indent="0" algn="r">
              <a:spcBef>
                <a:spcPts val="0"/>
              </a:spcBef>
              <a:spcAft>
                <a:spcPts val="0"/>
              </a:spcAft>
              <a:buClr>
                <a:schemeClr val="dk1"/>
              </a:buClr>
              <a:buSzPts val="1000"/>
              <a:buFont typeface="Garamond"/>
              <a:buNone/>
              <a:defRPr/>
            </a:lvl2pPr>
            <a:lvl3pPr marL="0" lvl="2" indent="0" algn="r">
              <a:spcBef>
                <a:spcPts val="0"/>
              </a:spcBef>
              <a:spcAft>
                <a:spcPts val="0"/>
              </a:spcAft>
              <a:buClr>
                <a:schemeClr val="dk1"/>
              </a:buClr>
              <a:buSzPts val="1000"/>
              <a:buFont typeface="Garamond"/>
              <a:buNone/>
              <a:defRPr/>
            </a:lvl3pPr>
            <a:lvl4pPr marL="0" lvl="3" indent="0" algn="r">
              <a:spcBef>
                <a:spcPts val="0"/>
              </a:spcBef>
              <a:spcAft>
                <a:spcPts val="0"/>
              </a:spcAft>
              <a:buClr>
                <a:schemeClr val="dk1"/>
              </a:buClr>
              <a:buSzPts val="1000"/>
              <a:buFont typeface="Garamond"/>
              <a:buNone/>
              <a:defRPr/>
            </a:lvl4pPr>
            <a:lvl5pPr marL="0" lvl="4" indent="0" algn="r">
              <a:spcBef>
                <a:spcPts val="0"/>
              </a:spcBef>
              <a:spcAft>
                <a:spcPts val="0"/>
              </a:spcAft>
              <a:buClr>
                <a:schemeClr val="dk1"/>
              </a:buClr>
              <a:buSzPts val="1000"/>
              <a:buFont typeface="Garamond"/>
              <a:buNone/>
              <a:defRPr/>
            </a:lvl5pPr>
            <a:lvl6pPr marL="0" lvl="5" indent="0" algn="r">
              <a:spcBef>
                <a:spcPts val="0"/>
              </a:spcBef>
              <a:spcAft>
                <a:spcPts val="0"/>
              </a:spcAft>
              <a:buClr>
                <a:schemeClr val="dk1"/>
              </a:buClr>
              <a:buSzPts val="1000"/>
              <a:buFont typeface="Garamond"/>
              <a:buNone/>
              <a:defRPr/>
            </a:lvl6pPr>
            <a:lvl7pPr marL="0" lvl="6" indent="0" algn="r">
              <a:spcBef>
                <a:spcPts val="0"/>
              </a:spcBef>
              <a:spcAft>
                <a:spcPts val="0"/>
              </a:spcAft>
              <a:buClr>
                <a:schemeClr val="dk1"/>
              </a:buClr>
              <a:buSzPts val="1000"/>
              <a:buFont typeface="Garamond"/>
              <a:buNone/>
              <a:defRPr/>
            </a:lvl7pPr>
            <a:lvl8pPr marL="0" lvl="7" indent="0" algn="r">
              <a:spcBef>
                <a:spcPts val="0"/>
              </a:spcBef>
              <a:spcAft>
                <a:spcPts val="0"/>
              </a:spcAft>
              <a:buClr>
                <a:schemeClr val="dk1"/>
              </a:buClr>
              <a:buSzPts val="1000"/>
              <a:buFont typeface="Garamond"/>
              <a:buNone/>
              <a:defRPr/>
            </a:lvl8pPr>
            <a:lvl9pPr marL="0" lvl="8" indent="0" algn="r">
              <a:spcBef>
                <a:spcPts val="0"/>
              </a:spcBef>
              <a:spcAft>
                <a:spcPts val="0"/>
              </a:spcAft>
              <a:buClr>
                <a:schemeClr val="dk1"/>
              </a:buClr>
              <a:buSzPts val="1000"/>
              <a:buFont typeface="Garamond"/>
              <a:buNone/>
              <a:defRPr/>
            </a:lvl9pPr>
          </a:lstStyle>
          <a:p>
            <a:pPr marL="0" lvl="0" indent="0" algn="r" rtl="0">
              <a:spcBef>
                <a:spcPts val="0"/>
              </a:spcBef>
              <a:spcAft>
                <a:spcPts val="0"/>
              </a:spcAft>
              <a:buNone/>
            </a:pPr>
            <a:fld id="{00000000-1234-1234-1234-123412341234}" type="slidenum">
              <a:rPr lang="en-US"/>
              <a:t>‹#›</a:t>
            </a:fld>
            <a:endParaRPr/>
          </a:p>
        </p:txBody>
      </p:sp>
      <p:cxnSp>
        <p:nvCxnSpPr>
          <p:cNvPr id="55" name="Google Shape;55;p43"/>
          <p:cNvCxnSpPr/>
          <p:nvPr/>
        </p:nvCxnSpPr>
        <p:spPr>
          <a:xfrm>
            <a:off x="2012723" y="3710585"/>
            <a:ext cx="8163380"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
        <p:cNvGrpSpPr/>
        <p:nvPr/>
      </p:nvGrpSpPr>
      <p:grpSpPr>
        <a:xfrm>
          <a:off x="0" y="0"/>
          <a:ext cx="0" cy="0"/>
          <a:chOff x="0" y="0"/>
          <a:chExt cx="0" cy="0"/>
        </a:xfrm>
      </p:grpSpPr>
      <p:cxnSp>
        <p:nvCxnSpPr>
          <p:cNvPr id="57" name="Google Shape;57;p52"/>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
        <p:nvSpPr>
          <p:cNvPr id="58" name="Google Shape;58;p52"/>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2"/>
          <p:cNvSpPr txBox="1">
            <a:spLocks noGrp="1"/>
          </p:cNvSpPr>
          <p:nvPr>
            <p:ph type="body" idx="1"/>
          </p:nvPr>
        </p:nvSpPr>
        <p:spPr>
          <a:xfrm>
            <a:off x="1298448" y="2560320"/>
            <a:ext cx="4718304" cy="331012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0" name="Google Shape;60;p52"/>
          <p:cNvSpPr txBox="1">
            <a:spLocks noGrp="1"/>
          </p:cNvSpPr>
          <p:nvPr>
            <p:ph type="body" idx="2"/>
          </p:nvPr>
        </p:nvSpPr>
        <p:spPr>
          <a:xfrm>
            <a:off x="6181344" y="2560320"/>
            <a:ext cx="4718304" cy="331012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1" name="Google Shape;61;p52"/>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2"/>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2"/>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Garamond"/>
              <a:buNone/>
              <a:defRPr/>
            </a:lvl1pPr>
            <a:lvl2pPr marL="0" lvl="1" indent="0" algn="r">
              <a:spcBef>
                <a:spcPts val="0"/>
              </a:spcBef>
              <a:spcAft>
                <a:spcPts val="0"/>
              </a:spcAft>
              <a:buClr>
                <a:schemeClr val="dk1"/>
              </a:buClr>
              <a:buSzPts val="1000"/>
              <a:buFont typeface="Garamond"/>
              <a:buNone/>
              <a:defRPr/>
            </a:lvl2pPr>
            <a:lvl3pPr marL="0" lvl="2" indent="0" algn="r">
              <a:spcBef>
                <a:spcPts val="0"/>
              </a:spcBef>
              <a:spcAft>
                <a:spcPts val="0"/>
              </a:spcAft>
              <a:buClr>
                <a:schemeClr val="dk1"/>
              </a:buClr>
              <a:buSzPts val="1000"/>
              <a:buFont typeface="Garamond"/>
              <a:buNone/>
              <a:defRPr/>
            </a:lvl3pPr>
            <a:lvl4pPr marL="0" lvl="3" indent="0" algn="r">
              <a:spcBef>
                <a:spcPts val="0"/>
              </a:spcBef>
              <a:spcAft>
                <a:spcPts val="0"/>
              </a:spcAft>
              <a:buClr>
                <a:schemeClr val="dk1"/>
              </a:buClr>
              <a:buSzPts val="1000"/>
              <a:buFont typeface="Garamond"/>
              <a:buNone/>
              <a:defRPr/>
            </a:lvl4pPr>
            <a:lvl5pPr marL="0" lvl="4" indent="0" algn="r">
              <a:spcBef>
                <a:spcPts val="0"/>
              </a:spcBef>
              <a:spcAft>
                <a:spcPts val="0"/>
              </a:spcAft>
              <a:buClr>
                <a:schemeClr val="dk1"/>
              </a:buClr>
              <a:buSzPts val="1000"/>
              <a:buFont typeface="Garamond"/>
              <a:buNone/>
              <a:defRPr/>
            </a:lvl5pPr>
            <a:lvl6pPr marL="0" lvl="5" indent="0" algn="r">
              <a:spcBef>
                <a:spcPts val="0"/>
              </a:spcBef>
              <a:spcAft>
                <a:spcPts val="0"/>
              </a:spcAft>
              <a:buClr>
                <a:schemeClr val="dk1"/>
              </a:buClr>
              <a:buSzPts val="1000"/>
              <a:buFont typeface="Garamond"/>
              <a:buNone/>
              <a:defRPr/>
            </a:lvl6pPr>
            <a:lvl7pPr marL="0" lvl="6" indent="0" algn="r">
              <a:spcBef>
                <a:spcPts val="0"/>
              </a:spcBef>
              <a:spcAft>
                <a:spcPts val="0"/>
              </a:spcAft>
              <a:buClr>
                <a:schemeClr val="dk1"/>
              </a:buClr>
              <a:buSzPts val="1000"/>
              <a:buFont typeface="Garamond"/>
              <a:buNone/>
              <a:defRPr/>
            </a:lvl7pPr>
            <a:lvl8pPr marL="0" lvl="7" indent="0" algn="r">
              <a:spcBef>
                <a:spcPts val="0"/>
              </a:spcBef>
              <a:spcAft>
                <a:spcPts val="0"/>
              </a:spcAft>
              <a:buClr>
                <a:schemeClr val="dk1"/>
              </a:buClr>
              <a:buSzPts val="1000"/>
              <a:buFont typeface="Garamond"/>
              <a:buNone/>
              <a:defRPr/>
            </a:lvl8pPr>
            <a:lvl9pPr marL="0" lvl="8" indent="0" algn="r">
              <a:spcBef>
                <a:spcPts val="0"/>
              </a:spcBef>
              <a:spcAft>
                <a:spcPts val="0"/>
              </a:spcAft>
              <a:buClr>
                <a:schemeClr val="dk1"/>
              </a:buClr>
              <a:buSzPts val="1000"/>
              <a:buFont typeface="Garamond"/>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
        <p:cNvGrpSpPr/>
        <p:nvPr/>
      </p:nvGrpSpPr>
      <p:grpSpPr>
        <a:xfrm>
          <a:off x="0" y="0"/>
          <a:ext cx="0" cy="0"/>
          <a:chOff x="0" y="0"/>
          <a:chExt cx="0" cy="0"/>
        </a:xfrm>
      </p:grpSpPr>
      <p:sp>
        <p:nvSpPr>
          <p:cNvPr id="65" name="Google Shape;65;p53"/>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3"/>
          <p:cNvSpPr txBox="1">
            <a:spLocks noGrp="1"/>
          </p:cNvSpPr>
          <p:nvPr>
            <p:ph type="body" idx="1"/>
          </p:nvPr>
        </p:nvSpPr>
        <p:spPr>
          <a:xfrm>
            <a:off x="1295400" y="2658533"/>
            <a:ext cx="4718304" cy="576262"/>
          </a:xfrm>
          <a:prstGeom prst="rect">
            <a:avLst/>
          </a:prstGeom>
          <a:noFill/>
          <a:ln>
            <a:noFill/>
          </a:ln>
        </p:spPr>
        <p:txBody>
          <a:bodyPr spcFirstLastPara="1" wrap="square" lIns="91425" tIns="45700" rIns="91425" bIns="45700" anchor="b" anchorCtr="0">
            <a:noAutofit/>
          </a:bodyPr>
          <a:lstStyle>
            <a:lvl1pPr marL="457200" lvl="0" indent="-228600" algn="l">
              <a:spcBef>
                <a:spcPts val="672"/>
              </a:spcBef>
              <a:spcAft>
                <a:spcPts val="0"/>
              </a:spcAft>
              <a:buSzPts val="3220"/>
              <a:buNone/>
              <a:defRPr sz="28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67" name="Google Shape;67;p53"/>
          <p:cNvSpPr txBox="1">
            <a:spLocks noGrp="1"/>
          </p:cNvSpPr>
          <p:nvPr>
            <p:ph type="body" idx="2"/>
          </p:nvPr>
        </p:nvSpPr>
        <p:spPr>
          <a:xfrm>
            <a:off x="1295400" y="3243262"/>
            <a:ext cx="4718304" cy="263260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8" name="Google Shape;68;p53"/>
          <p:cNvSpPr txBox="1">
            <a:spLocks noGrp="1"/>
          </p:cNvSpPr>
          <p:nvPr>
            <p:ph type="body" idx="3"/>
          </p:nvPr>
        </p:nvSpPr>
        <p:spPr>
          <a:xfrm>
            <a:off x="6180670" y="2658533"/>
            <a:ext cx="4718304" cy="576262"/>
          </a:xfrm>
          <a:prstGeom prst="rect">
            <a:avLst/>
          </a:prstGeom>
          <a:noFill/>
          <a:ln>
            <a:noFill/>
          </a:ln>
        </p:spPr>
        <p:txBody>
          <a:bodyPr spcFirstLastPara="1" wrap="square" lIns="91425" tIns="45700" rIns="91425" bIns="45700" anchor="b" anchorCtr="0">
            <a:noAutofit/>
          </a:bodyPr>
          <a:lstStyle>
            <a:lvl1pPr marL="457200" lvl="0" indent="-228600" algn="l">
              <a:spcBef>
                <a:spcPts val="672"/>
              </a:spcBef>
              <a:spcAft>
                <a:spcPts val="0"/>
              </a:spcAft>
              <a:buSzPts val="3220"/>
              <a:buNone/>
              <a:defRPr sz="28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69" name="Google Shape;69;p53"/>
          <p:cNvSpPr txBox="1">
            <a:spLocks noGrp="1"/>
          </p:cNvSpPr>
          <p:nvPr>
            <p:ph type="body" idx="4"/>
          </p:nvPr>
        </p:nvSpPr>
        <p:spPr>
          <a:xfrm>
            <a:off x="6180670" y="3243262"/>
            <a:ext cx="4718304" cy="263260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70" name="Google Shape;70;p5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3"/>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Garamond"/>
              <a:buNone/>
              <a:defRPr/>
            </a:lvl1pPr>
            <a:lvl2pPr marL="0" lvl="1" indent="0" algn="r">
              <a:spcBef>
                <a:spcPts val="0"/>
              </a:spcBef>
              <a:spcAft>
                <a:spcPts val="0"/>
              </a:spcAft>
              <a:buClr>
                <a:schemeClr val="dk1"/>
              </a:buClr>
              <a:buSzPts val="1000"/>
              <a:buFont typeface="Garamond"/>
              <a:buNone/>
              <a:defRPr/>
            </a:lvl2pPr>
            <a:lvl3pPr marL="0" lvl="2" indent="0" algn="r">
              <a:spcBef>
                <a:spcPts val="0"/>
              </a:spcBef>
              <a:spcAft>
                <a:spcPts val="0"/>
              </a:spcAft>
              <a:buClr>
                <a:schemeClr val="dk1"/>
              </a:buClr>
              <a:buSzPts val="1000"/>
              <a:buFont typeface="Garamond"/>
              <a:buNone/>
              <a:defRPr/>
            </a:lvl3pPr>
            <a:lvl4pPr marL="0" lvl="3" indent="0" algn="r">
              <a:spcBef>
                <a:spcPts val="0"/>
              </a:spcBef>
              <a:spcAft>
                <a:spcPts val="0"/>
              </a:spcAft>
              <a:buClr>
                <a:schemeClr val="dk1"/>
              </a:buClr>
              <a:buSzPts val="1000"/>
              <a:buFont typeface="Garamond"/>
              <a:buNone/>
              <a:defRPr/>
            </a:lvl4pPr>
            <a:lvl5pPr marL="0" lvl="4" indent="0" algn="r">
              <a:spcBef>
                <a:spcPts val="0"/>
              </a:spcBef>
              <a:spcAft>
                <a:spcPts val="0"/>
              </a:spcAft>
              <a:buClr>
                <a:schemeClr val="dk1"/>
              </a:buClr>
              <a:buSzPts val="1000"/>
              <a:buFont typeface="Garamond"/>
              <a:buNone/>
              <a:defRPr/>
            </a:lvl5pPr>
            <a:lvl6pPr marL="0" lvl="5" indent="0" algn="r">
              <a:spcBef>
                <a:spcPts val="0"/>
              </a:spcBef>
              <a:spcAft>
                <a:spcPts val="0"/>
              </a:spcAft>
              <a:buClr>
                <a:schemeClr val="dk1"/>
              </a:buClr>
              <a:buSzPts val="1000"/>
              <a:buFont typeface="Garamond"/>
              <a:buNone/>
              <a:defRPr/>
            </a:lvl6pPr>
            <a:lvl7pPr marL="0" lvl="6" indent="0" algn="r">
              <a:spcBef>
                <a:spcPts val="0"/>
              </a:spcBef>
              <a:spcAft>
                <a:spcPts val="0"/>
              </a:spcAft>
              <a:buClr>
                <a:schemeClr val="dk1"/>
              </a:buClr>
              <a:buSzPts val="1000"/>
              <a:buFont typeface="Garamond"/>
              <a:buNone/>
              <a:defRPr/>
            </a:lvl7pPr>
            <a:lvl8pPr marL="0" lvl="7" indent="0" algn="r">
              <a:spcBef>
                <a:spcPts val="0"/>
              </a:spcBef>
              <a:spcAft>
                <a:spcPts val="0"/>
              </a:spcAft>
              <a:buClr>
                <a:schemeClr val="dk1"/>
              </a:buClr>
              <a:buSzPts val="1000"/>
              <a:buFont typeface="Garamond"/>
              <a:buNone/>
              <a:defRPr/>
            </a:lvl8pPr>
            <a:lvl9pPr marL="0" lvl="8" indent="0" algn="r">
              <a:spcBef>
                <a:spcPts val="0"/>
              </a:spcBef>
              <a:spcAft>
                <a:spcPts val="0"/>
              </a:spcAft>
              <a:buClr>
                <a:schemeClr val="dk1"/>
              </a:buClr>
              <a:buSzPts val="1000"/>
              <a:buFont typeface="Garamond"/>
              <a:buNone/>
              <a:defRPr/>
            </a:lvl9pPr>
          </a:lstStyle>
          <a:p>
            <a:pPr marL="0" lvl="0" indent="0" algn="r" rtl="0">
              <a:spcBef>
                <a:spcPts val="0"/>
              </a:spcBef>
              <a:spcAft>
                <a:spcPts val="0"/>
              </a:spcAft>
              <a:buNone/>
            </a:pPr>
            <a:fld id="{00000000-1234-1234-1234-123412341234}" type="slidenum">
              <a:rPr lang="en-US"/>
              <a:t>‹#›</a:t>
            </a:fld>
            <a:endParaRPr/>
          </a:p>
        </p:txBody>
      </p:sp>
      <p:cxnSp>
        <p:nvCxnSpPr>
          <p:cNvPr id="73" name="Google Shape;73;p53"/>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4"/>
        <p:cNvGrpSpPr/>
        <p:nvPr/>
      </p:nvGrpSpPr>
      <p:grpSpPr>
        <a:xfrm>
          <a:off x="0" y="0"/>
          <a:ext cx="0" cy="0"/>
          <a:chOff x="0" y="0"/>
          <a:chExt cx="0" cy="0"/>
        </a:xfrm>
      </p:grpSpPr>
      <p:sp>
        <p:nvSpPr>
          <p:cNvPr id="75" name="Google Shape;75;p54"/>
          <p:cNvSpPr txBox="1">
            <a:spLocks noGrp="1"/>
          </p:cNvSpPr>
          <p:nvPr>
            <p:ph type="title"/>
          </p:nvPr>
        </p:nvSpPr>
        <p:spPr>
          <a:xfrm>
            <a:off x="1293811" y="1388534"/>
            <a:ext cx="3718455"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Garamond"/>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4"/>
          <p:cNvSpPr txBox="1">
            <a:spLocks noGrp="1"/>
          </p:cNvSpPr>
          <p:nvPr>
            <p:ph type="body" idx="1"/>
          </p:nvPr>
        </p:nvSpPr>
        <p:spPr>
          <a:xfrm>
            <a:off x="5418668" y="982131"/>
            <a:ext cx="5469466" cy="4893735"/>
          </a:xfrm>
          <a:prstGeom prst="rect">
            <a:avLst/>
          </a:prstGeom>
          <a:noFill/>
          <a:ln>
            <a:noFill/>
          </a:ln>
        </p:spPr>
        <p:txBody>
          <a:bodyPr spcFirstLastPara="1" wrap="square" lIns="91425" tIns="45700" rIns="91425" bIns="45700" anchor="ctr"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77" name="Google Shape;77;p54"/>
          <p:cNvSpPr txBox="1">
            <a:spLocks noGrp="1"/>
          </p:cNvSpPr>
          <p:nvPr>
            <p:ph type="body" idx="2"/>
          </p:nvPr>
        </p:nvSpPr>
        <p:spPr>
          <a:xfrm>
            <a:off x="1293811" y="3031065"/>
            <a:ext cx="3718455" cy="2438404"/>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78" name="Google Shape;78;p54"/>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4"/>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54"/>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Garamond"/>
              <a:buNone/>
              <a:defRPr/>
            </a:lvl1pPr>
            <a:lvl2pPr marL="0" lvl="1" indent="0" algn="r">
              <a:spcBef>
                <a:spcPts val="0"/>
              </a:spcBef>
              <a:spcAft>
                <a:spcPts val="0"/>
              </a:spcAft>
              <a:buClr>
                <a:schemeClr val="dk1"/>
              </a:buClr>
              <a:buSzPts val="1000"/>
              <a:buFont typeface="Garamond"/>
              <a:buNone/>
              <a:defRPr/>
            </a:lvl2pPr>
            <a:lvl3pPr marL="0" lvl="2" indent="0" algn="r">
              <a:spcBef>
                <a:spcPts val="0"/>
              </a:spcBef>
              <a:spcAft>
                <a:spcPts val="0"/>
              </a:spcAft>
              <a:buClr>
                <a:schemeClr val="dk1"/>
              </a:buClr>
              <a:buSzPts val="1000"/>
              <a:buFont typeface="Garamond"/>
              <a:buNone/>
              <a:defRPr/>
            </a:lvl3pPr>
            <a:lvl4pPr marL="0" lvl="3" indent="0" algn="r">
              <a:spcBef>
                <a:spcPts val="0"/>
              </a:spcBef>
              <a:spcAft>
                <a:spcPts val="0"/>
              </a:spcAft>
              <a:buClr>
                <a:schemeClr val="dk1"/>
              </a:buClr>
              <a:buSzPts val="1000"/>
              <a:buFont typeface="Garamond"/>
              <a:buNone/>
              <a:defRPr/>
            </a:lvl4pPr>
            <a:lvl5pPr marL="0" lvl="4" indent="0" algn="r">
              <a:spcBef>
                <a:spcPts val="0"/>
              </a:spcBef>
              <a:spcAft>
                <a:spcPts val="0"/>
              </a:spcAft>
              <a:buClr>
                <a:schemeClr val="dk1"/>
              </a:buClr>
              <a:buSzPts val="1000"/>
              <a:buFont typeface="Garamond"/>
              <a:buNone/>
              <a:defRPr/>
            </a:lvl5pPr>
            <a:lvl6pPr marL="0" lvl="5" indent="0" algn="r">
              <a:spcBef>
                <a:spcPts val="0"/>
              </a:spcBef>
              <a:spcAft>
                <a:spcPts val="0"/>
              </a:spcAft>
              <a:buClr>
                <a:schemeClr val="dk1"/>
              </a:buClr>
              <a:buSzPts val="1000"/>
              <a:buFont typeface="Garamond"/>
              <a:buNone/>
              <a:defRPr/>
            </a:lvl6pPr>
            <a:lvl7pPr marL="0" lvl="6" indent="0" algn="r">
              <a:spcBef>
                <a:spcPts val="0"/>
              </a:spcBef>
              <a:spcAft>
                <a:spcPts val="0"/>
              </a:spcAft>
              <a:buClr>
                <a:schemeClr val="dk1"/>
              </a:buClr>
              <a:buSzPts val="1000"/>
              <a:buFont typeface="Garamond"/>
              <a:buNone/>
              <a:defRPr/>
            </a:lvl7pPr>
            <a:lvl8pPr marL="0" lvl="7" indent="0" algn="r">
              <a:spcBef>
                <a:spcPts val="0"/>
              </a:spcBef>
              <a:spcAft>
                <a:spcPts val="0"/>
              </a:spcAft>
              <a:buClr>
                <a:schemeClr val="dk1"/>
              </a:buClr>
              <a:buSzPts val="1000"/>
              <a:buFont typeface="Garamond"/>
              <a:buNone/>
              <a:defRPr/>
            </a:lvl8pPr>
            <a:lvl9pPr marL="0" lvl="8" indent="0" algn="r">
              <a:spcBef>
                <a:spcPts val="0"/>
              </a:spcBef>
              <a:spcAft>
                <a:spcPts val="0"/>
              </a:spcAft>
              <a:buClr>
                <a:schemeClr val="dk1"/>
              </a:buClr>
              <a:buSzPts val="1000"/>
              <a:buFont typeface="Garamond"/>
              <a:buNone/>
              <a:defRPr/>
            </a:lvl9pPr>
          </a:lstStyle>
          <a:p>
            <a:pPr marL="0" lvl="0" indent="0" algn="r" rtl="0">
              <a:spcBef>
                <a:spcPts val="0"/>
              </a:spcBef>
              <a:spcAft>
                <a:spcPts val="0"/>
              </a:spcAft>
              <a:buNone/>
            </a:pPr>
            <a:fld id="{00000000-1234-1234-1234-123412341234}" type="slidenum">
              <a:rPr lang="en-US"/>
              <a:t>‹#›</a:t>
            </a:fld>
            <a:endParaRPr/>
          </a:p>
        </p:txBody>
      </p:sp>
      <p:cxnSp>
        <p:nvCxnSpPr>
          <p:cNvPr id="81" name="Google Shape;81;p54"/>
          <p:cNvCxnSpPr/>
          <p:nvPr/>
        </p:nvCxnSpPr>
        <p:spPr>
          <a:xfrm>
            <a:off x="1396169" y="2912533"/>
            <a:ext cx="35144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
        <p:cNvGrpSpPr/>
        <p:nvPr/>
      </p:nvGrpSpPr>
      <p:grpSpPr>
        <a:xfrm>
          <a:off x="0" y="0"/>
          <a:ext cx="0" cy="0"/>
          <a:chOff x="0" y="0"/>
          <a:chExt cx="0" cy="0"/>
        </a:xfrm>
      </p:grpSpPr>
      <p:sp>
        <p:nvSpPr>
          <p:cNvPr id="83" name="Google Shape;83;p55"/>
          <p:cNvSpPr txBox="1">
            <a:spLocks noGrp="1"/>
          </p:cNvSpPr>
          <p:nvPr>
            <p:ph type="title"/>
          </p:nvPr>
        </p:nvSpPr>
        <p:spPr>
          <a:xfrm>
            <a:off x="1295399" y="1883832"/>
            <a:ext cx="6241816"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800"/>
              <a:buFont typeface="Garamond"/>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5"/>
          <p:cNvSpPr>
            <a:spLocks noGrp="1"/>
          </p:cNvSpPr>
          <p:nvPr>
            <p:ph type="pic" idx="2"/>
          </p:nvPr>
        </p:nvSpPr>
        <p:spPr>
          <a:xfrm>
            <a:off x="8094831" y="1041400"/>
            <a:ext cx="3063347" cy="4775200"/>
          </a:xfrm>
          <a:prstGeom prst="roundRect">
            <a:avLst>
              <a:gd name="adj" fmla="val 0"/>
            </a:avLst>
          </a:prstGeom>
          <a:noFill/>
          <a:ln w="57150" cap="flat" cmpd="thickThin">
            <a:solidFill>
              <a:srgbClr val="7F7F7F"/>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spcBef>
                <a:spcPts val="32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1pPr>
            <a:lvl2pPr marR="0" lvl="1"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2pPr>
            <a:lvl3pPr marR="0" lvl="2"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3pPr>
            <a:lvl4pPr marR="0" lvl="3"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4pPr>
            <a:lvl5pPr marR="0" lvl="4"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5pPr>
            <a:lvl6pPr marR="0" lvl="5"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6pPr>
            <a:lvl7pPr marR="0" lvl="6"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7pPr>
            <a:lvl8pPr marR="0" lvl="7" algn="l" rtl="0">
              <a:spcBef>
                <a:spcPts val="600"/>
              </a:spcBef>
              <a:spcAft>
                <a:spcPts val="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8pPr>
            <a:lvl9pPr marR="0" lvl="8" algn="l" rtl="0">
              <a:spcBef>
                <a:spcPts val="600"/>
              </a:spcBef>
              <a:spcAft>
                <a:spcPts val="600"/>
              </a:spcAft>
              <a:buClr>
                <a:schemeClr val="accent1"/>
              </a:buClr>
              <a:buSzPts val="1840"/>
              <a:buFont typeface="Arial"/>
              <a:buNone/>
              <a:defRPr sz="1600" b="0" i="0" u="none" strike="noStrike" cap="none">
                <a:solidFill>
                  <a:srgbClr val="262626"/>
                </a:solidFill>
                <a:latin typeface="Garamond"/>
                <a:ea typeface="Garamond"/>
                <a:cs typeface="Garamond"/>
                <a:sym typeface="Garamond"/>
              </a:defRPr>
            </a:lvl9pPr>
          </a:lstStyle>
          <a:p>
            <a:endParaRPr/>
          </a:p>
        </p:txBody>
      </p:sp>
      <p:sp>
        <p:nvSpPr>
          <p:cNvPr id="85" name="Google Shape;85;p55"/>
          <p:cNvSpPr txBox="1">
            <a:spLocks noGrp="1"/>
          </p:cNvSpPr>
          <p:nvPr>
            <p:ph type="body" idx="1"/>
          </p:nvPr>
        </p:nvSpPr>
        <p:spPr>
          <a:xfrm>
            <a:off x="1295399" y="3255432"/>
            <a:ext cx="6241816" cy="1828800"/>
          </a:xfrm>
          <a:prstGeom prst="rect">
            <a:avLst/>
          </a:prstGeom>
          <a:noFill/>
          <a:ln>
            <a:noFill/>
          </a:ln>
        </p:spPr>
        <p:txBody>
          <a:bodyPr spcFirstLastPara="1" wrap="square" lIns="91425" tIns="45700" rIns="91425" bIns="45700" anchor="t" anchorCtr="0">
            <a:normAutofit/>
          </a:bodyPr>
          <a:lstStyle>
            <a:lvl1pPr marL="457200" lvl="0" indent="-228600" algn="ctr">
              <a:spcBef>
                <a:spcPts val="360"/>
              </a:spcBef>
              <a:spcAft>
                <a:spcPts val="0"/>
              </a:spcAft>
              <a:buSzPts val="2070"/>
              <a:buNone/>
              <a:defRPr sz="18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86" name="Google Shape;86;p5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5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55"/>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dk1"/>
              </a:buClr>
              <a:buSzPts val="1000"/>
              <a:buFont typeface="Garamond"/>
              <a:buNone/>
              <a:defRPr/>
            </a:lvl1pPr>
            <a:lvl2pPr marL="0" lvl="1" indent="0" algn="r">
              <a:spcBef>
                <a:spcPts val="0"/>
              </a:spcBef>
              <a:spcAft>
                <a:spcPts val="0"/>
              </a:spcAft>
              <a:buClr>
                <a:schemeClr val="dk1"/>
              </a:buClr>
              <a:buSzPts val="1000"/>
              <a:buFont typeface="Garamond"/>
              <a:buNone/>
              <a:defRPr/>
            </a:lvl2pPr>
            <a:lvl3pPr marL="0" lvl="2" indent="0" algn="r">
              <a:spcBef>
                <a:spcPts val="0"/>
              </a:spcBef>
              <a:spcAft>
                <a:spcPts val="0"/>
              </a:spcAft>
              <a:buClr>
                <a:schemeClr val="dk1"/>
              </a:buClr>
              <a:buSzPts val="1000"/>
              <a:buFont typeface="Garamond"/>
              <a:buNone/>
              <a:defRPr/>
            </a:lvl3pPr>
            <a:lvl4pPr marL="0" lvl="3" indent="0" algn="r">
              <a:spcBef>
                <a:spcPts val="0"/>
              </a:spcBef>
              <a:spcAft>
                <a:spcPts val="0"/>
              </a:spcAft>
              <a:buClr>
                <a:schemeClr val="dk1"/>
              </a:buClr>
              <a:buSzPts val="1000"/>
              <a:buFont typeface="Garamond"/>
              <a:buNone/>
              <a:defRPr/>
            </a:lvl4pPr>
            <a:lvl5pPr marL="0" lvl="4" indent="0" algn="r">
              <a:spcBef>
                <a:spcPts val="0"/>
              </a:spcBef>
              <a:spcAft>
                <a:spcPts val="0"/>
              </a:spcAft>
              <a:buClr>
                <a:schemeClr val="dk1"/>
              </a:buClr>
              <a:buSzPts val="1000"/>
              <a:buFont typeface="Garamond"/>
              <a:buNone/>
              <a:defRPr/>
            </a:lvl5pPr>
            <a:lvl6pPr marL="0" lvl="5" indent="0" algn="r">
              <a:spcBef>
                <a:spcPts val="0"/>
              </a:spcBef>
              <a:spcAft>
                <a:spcPts val="0"/>
              </a:spcAft>
              <a:buClr>
                <a:schemeClr val="dk1"/>
              </a:buClr>
              <a:buSzPts val="1000"/>
              <a:buFont typeface="Garamond"/>
              <a:buNone/>
              <a:defRPr/>
            </a:lvl6pPr>
            <a:lvl7pPr marL="0" lvl="6" indent="0" algn="r">
              <a:spcBef>
                <a:spcPts val="0"/>
              </a:spcBef>
              <a:spcAft>
                <a:spcPts val="0"/>
              </a:spcAft>
              <a:buClr>
                <a:schemeClr val="dk1"/>
              </a:buClr>
              <a:buSzPts val="1000"/>
              <a:buFont typeface="Garamond"/>
              <a:buNone/>
              <a:defRPr/>
            </a:lvl7pPr>
            <a:lvl8pPr marL="0" lvl="7" indent="0" algn="r">
              <a:spcBef>
                <a:spcPts val="0"/>
              </a:spcBef>
              <a:spcAft>
                <a:spcPts val="0"/>
              </a:spcAft>
              <a:buClr>
                <a:schemeClr val="dk1"/>
              </a:buClr>
              <a:buSzPts val="1000"/>
              <a:buFont typeface="Garamond"/>
              <a:buNone/>
              <a:defRPr/>
            </a:lvl8pPr>
            <a:lvl9pPr marL="0" lvl="8" indent="0" algn="r">
              <a:spcBef>
                <a:spcPts val="0"/>
              </a:spcBef>
              <a:spcAft>
                <a:spcPts val="0"/>
              </a:spcAft>
              <a:buClr>
                <a:schemeClr val="dk1"/>
              </a:buClr>
              <a:buSzPts val="1000"/>
              <a:buFont typeface="Garamond"/>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22"/>
          <p:cNvGrpSpPr/>
          <p:nvPr/>
        </p:nvGrpSpPr>
        <p:grpSpPr>
          <a:xfrm>
            <a:off x="-15736" y="0"/>
            <a:ext cx="12229962" cy="6856214"/>
            <a:chOff x="-15736" y="0"/>
            <a:chExt cx="12229962" cy="6856214"/>
          </a:xfrm>
        </p:grpSpPr>
        <p:pic>
          <p:nvPicPr>
            <p:cNvPr id="11" name="Google Shape;11;p22" descr="HD-PanelContent.png"/>
            <p:cNvPicPr preferRelativeResize="0"/>
            <p:nvPr/>
          </p:nvPicPr>
          <p:blipFill rotWithShape="1">
            <a:blip r:embed="rId20">
              <a:alphaModFix/>
            </a:blip>
            <a:srcRect/>
            <a:stretch/>
          </p:blipFill>
          <p:spPr>
            <a:xfrm>
              <a:off x="0" y="0"/>
              <a:ext cx="12188825" cy="6856214"/>
            </a:xfrm>
            <a:prstGeom prst="rect">
              <a:avLst/>
            </a:prstGeom>
            <a:noFill/>
            <a:ln>
              <a:noFill/>
            </a:ln>
          </p:spPr>
        </p:pic>
        <p:sp>
          <p:nvSpPr>
            <p:cNvPr id="12" name="Google Shape;12;p22"/>
            <p:cNvSpPr/>
            <p:nvPr/>
          </p:nvSpPr>
          <p:spPr>
            <a:xfrm>
              <a:off x="608012" y="609600"/>
              <a:ext cx="10972800" cy="5638800"/>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13;p22" descr="HDRibbonContent-UniformTrim.png"/>
            <p:cNvPicPr preferRelativeResize="0"/>
            <p:nvPr/>
          </p:nvPicPr>
          <p:blipFill rotWithShape="1">
            <a:blip r:embed="rId21">
              <a:alphaModFix/>
            </a:blip>
            <a:srcRect/>
            <a:stretch/>
          </p:blipFill>
          <p:spPr>
            <a:xfrm>
              <a:off x="-15736" y="3153832"/>
              <a:ext cx="777240" cy="606425"/>
            </a:xfrm>
            <a:prstGeom prst="rect">
              <a:avLst/>
            </a:prstGeom>
            <a:noFill/>
            <a:ln>
              <a:noFill/>
            </a:ln>
          </p:spPr>
        </p:pic>
        <p:pic>
          <p:nvPicPr>
            <p:cNvPr id="14" name="Google Shape;14;p22" descr="HDRibbonContent-UniformTrim.png"/>
            <p:cNvPicPr preferRelativeResize="0"/>
            <p:nvPr/>
          </p:nvPicPr>
          <p:blipFill rotWithShape="1">
            <a:blip r:embed="rId21">
              <a:alphaModFix/>
            </a:blip>
            <a:srcRect/>
            <a:stretch/>
          </p:blipFill>
          <p:spPr>
            <a:xfrm>
              <a:off x="11436986" y="3153832"/>
              <a:ext cx="777240" cy="606425"/>
            </a:xfrm>
            <a:prstGeom prst="rect">
              <a:avLst/>
            </a:prstGeom>
            <a:noFill/>
            <a:ln>
              <a:noFill/>
            </a:ln>
          </p:spPr>
        </p:pic>
      </p:grpSp>
      <p:sp>
        <p:nvSpPr>
          <p:cNvPr id="15" name="Google Shape;15;p22"/>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262626"/>
              </a:buClr>
              <a:buSzPts val="4400"/>
              <a:buFont typeface="Garamond"/>
              <a:buNone/>
              <a:defRPr sz="4400" b="0" i="0" u="none" strike="noStrike" cap="none">
                <a:solidFill>
                  <a:srgbClr val="262626"/>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6" name="Google Shape;16;p22"/>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Garamond"/>
                <a:ea typeface="Garamond"/>
                <a:cs typeface="Garamond"/>
                <a:sym typeface="Garamond"/>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Garamond"/>
                <a:ea typeface="Garamond"/>
                <a:cs typeface="Garamond"/>
                <a:sym typeface="Garamond"/>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17" name="Google Shape;17;p22"/>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8" name="Google Shape;18;p22"/>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9" name="Google Shape;19;p22"/>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1pPr>
            <a:lvl2pPr marL="0" marR="0" lvl="1" indent="0" algn="r" rtl="0">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2pPr>
            <a:lvl3pPr marL="0" marR="0" lvl="2" indent="0" algn="r" rtl="0">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3pPr>
            <a:lvl4pPr marL="0" marR="0" lvl="3" indent="0" algn="r" rtl="0">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4pPr>
            <a:lvl5pPr marL="0" marR="0" lvl="4" indent="0" algn="r" rtl="0">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5pPr>
            <a:lvl6pPr marL="0" marR="0" lvl="5" indent="0" algn="r" rtl="0">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6pPr>
            <a:lvl7pPr marL="0" marR="0" lvl="6" indent="0" algn="r" rtl="0">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7pPr>
            <a:lvl8pPr marL="0" marR="0" lvl="7" indent="0" algn="r" rtl="0">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8pPr>
            <a:lvl9pPr marL="0" marR="0" lvl="8" indent="0" algn="r" rtl="0">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 descr="A group of people sitting on a bench outside a house&#10;&#10;Description automatically generated with low confidence"/>
          <p:cNvPicPr preferRelativeResize="0"/>
          <p:nvPr/>
        </p:nvPicPr>
        <p:blipFill rotWithShape="1">
          <a:blip r:embed="rId3">
            <a:alphaModFix/>
          </a:blip>
          <a:srcRect r="10612"/>
          <a:stretch/>
        </p:blipFill>
        <p:spPr>
          <a:xfrm>
            <a:off x="0" y="-1031358"/>
            <a:ext cx="12192000" cy="7889358"/>
          </a:xfrm>
          <a:prstGeom prst="rect">
            <a:avLst/>
          </a:prstGeom>
          <a:noFill/>
          <a:ln>
            <a:noFill/>
          </a:ln>
        </p:spPr>
      </p:pic>
      <p:pic>
        <p:nvPicPr>
          <p:cNvPr id="157" name="Google Shape;157;p1"/>
          <p:cNvPicPr preferRelativeResize="0"/>
          <p:nvPr/>
        </p:nvPicPr>
        <p:blipFill rotWithShape="1">
          <a:blip r:embed="rId4">
            <a:alphaModFix/>
          </a:blip>
          <a:srcRect/>
          <a:stretch/>
        </p:blipFill>
        <p:spPr>
          <a:xfrm>
            <a:off x="8586560" y="370286"/>
            <a:ext cx="3165786" cy="793103"/>
          </a:xfrm>
          <a:prstGeom prst="rect">
            <a:avLst/>
          </a:prstGeom>
          <a:noFill/>
          <a:ln>
            <a:noFill/>
          </a:ln>
          <a:effectLst>
            <a:outerShdw blurRad="50800" dist="38100" dir="2700000" algn="tl" rotWithShape="0">
              <a:schemeClr val="dk1">
                <a:alpha val="20000"/>
              </a:schemeClr>
            </a:outerShdw>
            <a:reflection stA="45000" endPos="6000" dist="50800" dir="5400000" sy="-100000" algn="bl" rotWithShape="0"/>
          </a:effectLst>
        </p:spPr>
      </p:pic>
      <p:sp>
        <p:nvSpPr>
          <p:cNvPr id="158" name="Google Shape;158;p1"/>
          <p:cNvSpPr/>
          <p:nvPr/>
        </p:nvSpPr>
        <p:spPr>
          <a:xfrm>
            <a:off x="318395" y="4255332"/>
            <a:ext cx="24661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Rockwell"/>
              <a:buNone/>
            </a:pPr>
            <a:r>
              <a:rPr lang="en-US" sz="1600" b="0" i="0" u="none" strike="noStrike" cap="none">
                <a:solidFill>
                  <a:schemeClr val="lt1"/>
                </a:solidFill>
                <a:latin typeface="Rockwell"/>
                <a:ea typeface="Rockwell"/>
                <a:cs typeface="Rockwell"/>
                <a:sym typeface="Rockwell"/>
              </a:rPr>
              <a:t/>
            </a:r>
            <a:br>
              <a:rPr lang="en-US" sz="1600" b="0" i="0" u="none" strike="noStrike" cap="none">
                <a:solidFill>
                  <a:schemeClr val="lt1"/>
                </a:solidFill>
                <a:latin typeface="Rockwell"/>
                <a:ea typeface="Rockwell"/>
                <a:cs typeface="Rockwell"/>
                <a:sym typeface="Rockwell"/>
              </a:rPr>
            </a:br>
            <a:endParaRPr sz="1600" b="0" i="0" u="none" strike="noStrike" cap="none">
              <a:solidFill>
                <a:schemeClr val="lt1"/>
              </a:solidFill>
              <a:latin typeface="Rockwell"/>
              <a:ea typeface="Rockwell"/>
              <a:cs typeface="Rockwell"/>
              <a:sym typeface="Rockwell"/>
            </a:endParaRPr>
          </a:p>
        </p:txBody>
      </p:sp>
      <p:sp>
        <p:nvSpPr>
          <p:cNvPr id="159" name="Google Shape;159;p1"/>
          <p:cNvSpPr/>
          <p:nvPr/>
        </p:nvSpPr>
        <p:spPr>
          <a:xfrm>
            <a:off x="-14655" y="4547719"/>
            <a:ext cx="12206655" cy="1196546"/>
          </a:xfrm>
          <a:prstGeom prst="rect">
            <a:avLst/>
          </a:prstGeom>
          <a:solidFill>
            <a:srgbClr val="606637">
              <a:alpha val="7372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Rockwell"/>
                <a:ea typeface="Rockwell"/>
                <a:cs typeface="Rockwell"/>
                <a:sym typeface="Rockwell"/>
              </a:rPr>
              <a:t>To help the people of Colorado preserve, protect, enhance, and manage the state’s wildlife, park, river, trails, and open space heritage.</a:t>
            </a:r>
            <a:endParaRPr sz="2600" b="0" i="0" u="none" strike="noStrike" cap="none">
              <a:solidFill>
                <a:srgbClr val="000000"/>
              </a:solidFill>
              <a:latin typeface="Arial"/>
              <a:ea typeface="Arial"/>
              <a:cs typeface="Arial"/>
              <a:sym typeface="Arial"/>
            </a:endParaRPr>
          </a:p>
        </p:txBody>
      </p:sp>
      <p:sp>
        <p:nvSpPr>
          <p:cNvPr id="160" name="Google Shape;160;p1"/>
          <p:cNvSpPr/>
          <p:nvPr/>
        </p:nvSpPr>
        <p:spPr>
          <a:xfrm>
            <a:off x="761998" y="553789"/>
            <a:ext cx="4800601" cy="609600"/>
          </a:xfrm>
          <a:prstGeom prst="rect">
            <a:avLst/>
          </a:prstGeom>
          <a:solidFill>
            <a:srgbClr val="10253F">
              <a:alpha val="73725"/>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Rockwell"/>
                <a:ea typeface="Rockwell"/>
                <a:cs typeface="Rockwell"/>
                <a:sym typeface="Rockwell"/>
              </a:rPr>
              <a:t>GOCO Update </a:t>
            </a:r>
            <a:endParaRPr sz="1400" b="0" i="0" u="none" strike="noStrike" cap="none">
              <a:solidFill>
                <a:srgbClr val="000000"/>
              </a:solidFill>
              <a:latin typeface="Arial"/>
              <a:ea typeface="Arial"/>
              <a:cs typeface="Arial"/>
              <a:sym typeface="Arial"/>
            </a:endParaRPr>
          </a:p>
        </p:txBody>
      </p:sp>
      <p:sp>
        <p:nvSpPr>
          <p:cNvPr id="161" name="Google Shape;161;p1"/>
          <p:cNvSpPr/>
          <p:nvPr/>
        </p:nvSpPr>
        <p:spPr>
          <a:xfrm>
            <a:off x="762000" y="1298076"/>
            <a:ext cx="4997532" cy="508500"/>
          </a:xfrm>
          <a:prstGeom prst="rect">
            <a:avLst/>
          </a:prstGeom>
          <a:solidFill>
            <a:srgbClr val="606637">
              <a:alpha val="73725"/>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lt1"/>
                </a:solidFill>
                <a:latin typeface="Rockwell"/>
                <a:ea typeface="Rockwell"/>
                <a:cs typeface="Rockwell"/>
                <a:sym typeface="Rockwell"/>
              </a:rPr>
              <a:t>La Plata County</a:t>
            </a:r>
            <a:endParaRPr sz="1400" b="0" i="0" u="none" strike="noStrike" cap="none">
              <a:solidFill>
                <a:srgbClr val="000000"/>
              </a:solidFill>
              <a:latin typeface="Arial"/>
              <a:ea typeface="Arial"/>
              <a:cs typeface="Arial"/>
              <a:sym typeface="Arial"/>
            </a:endParaRPr>
          </a:p>
        </p:txBody>
      </p:sp>
      <p:sp>
        <p:nvSpPr>
          <p:cNvPr id="162" name="Google Shape;162;p1"/>
          <p:cNvSpPr/>
          <p:nvPr/>
        </p:nvSpPr>
        <p:spPr>
          <a:xfrm>
            <a:off x="762000" y="1941263"/>
            <a:ext cx="4997532" cy="508500"/>
          </a:xfrm>
          <a:prstGeom prst="rect">
            <a:avLst/>
          </a:prstGeom>
          <a:solidFill>
            <a:srgbClr val="606637">
              <a:alpha val="73725"/>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lt1"/>
                </a:solidFill>
                <a:latin typeface="Rockwell"/>
                <a:ea typeface="Rockwell"/>
                <a:cs typeface="Rockwell"/>
                <a:sym typeface="Rockwell"/>
              </a:rPr>
              <a:t>What’s New</a:t>
            </a:r>
            <a:endParaRPr sz="1400" b="0" i="0" u="none" strike="noStrike" cap="none">
              <a:solidFill>
                <a:srgbClr val="000000"/>
              </a:solidFill>
              <a:latin typeface="Arial"/>
              <a:ea typeface="Arial"/>
              <a:cs typeface="Arial"/>
              <a:sym typeface="Arial"/>
            </a:endParaRPr>
          </a:p>
        </p:txBody>
      </p:sp>
      <p:sp>
        <p:nvSpPr>
          <p:cNvPr id="163" name="Google Shape;163;p1"/>
          <p:cNvSpPr/>
          <p:nvPr/>
        </p:nvSpPr>
        <p:spPr>
          <a:xfrm>
            <a:off x="761998" y="2602668"/>
            <a:ext cx="4997532" cy="508500"/>
          </a:xfrm>
          <a:prstGeom prst="rect">
            <a:avLst/>
          </a:prstGeom>
          <a:solidFill>
            <a:srgbClr val="606637">
              <a:alpha val="7372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100" b="0" i="0" u="none" strike="noStrike" cap="none">
                <a:solidFill>
                  <a:schemeClr val="lt1"/>
                </a:solidFill>
                <a:latin typeface="Rockwell"/>
                <a:ea typeface="Rockwell"/>
                <a:cs typeface="Rockwell"/>
                <a:sym typeface="Rockwell"/>
              </a:rPr>
              <a:t>2020 Strategic Plan Launch</a:t>
            </a:r>
            <a:endParaRPr sz="1400" b="0" i="0" u="none" strike="noStrike" cap="none">
              <a:solidFill>
                <a:srgbClr val="000000"/>
              </a:solidFill>
              <a:latin typeface="Arial"/>
              <a:ea typeface="Arial"/>
              <a:cs typeface="Arial"/>
              <a:sym typeface="Arial"/>
            </a:endParaRPr>
          </a:p>
        </p:txBody>
      </p:sp>
      <p:sp>
        <p:nvSpPr>
          <p:cNvPr id="164" name="Google Shape;164;p1"/>
          <p:cNvSpPr/>
          <p:nvPr/>
        </p:nvSpPr>
        <p:spPr>
          <a:xfrm>
            <a:off x="761998" y="3298587"/>
            <a:ext cx="4997532" cy="508500"/>
          </a:xfrm>
          <a:prstGeom prst="rect">
            <a:avLst/>
          </a:prstGeom>
          <a:solidFill>
            <a:srgbClr val="606637">
              <a:alpha val="7372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100" b="0" i="0" u="none" strike="noStrike" cap="none">
                <a:solidFill>
                  <a:schemeClr val="lt1"/>
                </a:solidFill>
                <a:latin typeface="Rockwell"/>
                <a:ea typeface="Rockwell"/>
                <a:cs typeface="Rockwell"/>
                <a:sym typeface="Rockwell"/>
              </a:rPr>
              <a:t>2021 CPW Director’s Innovation Fund</a:t>
            </a:r>
            <a:endParaRPr sz="2100" b="0" i="0" u="none" strike="noStrike" cap="none">
              <a:solidFill>
                <a:srgbClr val="000000"/>
              </a:solidFill>
              <a:latin typeface="Arial"/>
              <a:ea typeface="Arial"/>
              <a:cs typeface="Arial"/>
              <a:sym typeface="Arial"/>
            </a:endParaRPr>
          </a:p>
        </p:txBody>
      </p:sp>
      <p:sp>
        <p:nvSpPr>
          <p:cNvPr id="165" name="Google Shape;165;p1"/>
          <p:cNvSpPr txBox="1"/>
          <p:nvPr/>
        </p:nvSpPr>
        <p:spPr>
          <a:xfrm>
            <a:off x="7133738" y="6463451"/>
            <a:ext cx="4855670" cy="24622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lt1"/>
              </a:buClr>
              <a:buSzPts val="1000"/>
              <a:buFont typeface="Rockwell"/>
              <a:buNone/>
            </a:pPr>
            <a:r>
              <a:rPr lang="en-US" sz="1000" b="0" i="0" u="none" strike="noStrike" cap="none">
                <a:solidFill>
                  <a:schemeClr val="lt1"/>
                </a:solidFill>
                <a:latin typeface="Rockwell"/>
                <a:ea typeface="Rockwell"/>
                <a:cs typeface="Rockwell"/>
                <a:sym typeface="Rockwell"/>
              </a:rPr>
              <a:t>Montezuma Inspire Coalition</a:t>
            </a:r>
            <a:endParaRPr sz="1800" b="0" i="0" u="none" strike="noStrike" cap="none">
              <a:solidFill>
                <a:schemeClr val="dk1"/>
              </a:solidFill>
              <a:latin typeface="Garamond"/>
              <a:ea typeface="Garamond"/>
              <a:cs typeface="Garamond"/>
              <a:sym typeface="Garamon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cTn>
                              </p:par>
                              <p:par>
                                <p:cTn id="8" presetID="1" presetClass="entr" presetSubtype="0" fill="hold" nodeType="withEffect">
                                  <p:stCondLst>
                                    <p:cond delay="0"/>
                                  </p:stCondLst>
                                  <p:childTnLst>
                                    <p:set>
                                      <p:cBhvr>
                                        <p:cTn id="9" dur="1" fill="hold">
                                          <p:stCondLst>
                                            <p:cond delay="0"/>
                                          </p:stCondLst>
                                        </p:cTn>
                                        <p:tgtEl>
                                          <p:spTgt spid="15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60"/>
                                        </p:tgtEl>
                                        <p:attrNameLst>
                                          <p:attrName>style.visibility</p:attrName>
                                        </p:attrNameLst>
                                      </p:cBhvr>
                                      <p:to>
                                        <p:strVal val="visible"/>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61"/>
                                        </p:tgtEl>
                                        <p:attrNameLst>
                                          <p:attrName>style.visibility</p:attrName>
                                        </p:attrNameLst>
                                      </p:cBhvr>
                                      <p:to>
                                        <p:strVal val="visible"/>
                                      </p:to>
                                    </p:set>
                                    <p:animEffect transition="in" filter="fade">
                                      <p:cBhvr>
                                        <p:cTn id="15" dur="2000"/>
                                        <p:tgtEl>
                                          <p:spTgt spid="161"/>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62"/>
                                        </p:tgtEl>
                                        <p:attrNameLst>
                                          <p:attrName>style.visibility</p:attrName>
                                        </p:attrNameLst>
                                      </p:cBhvr>
                                      <p:to>
                                        <p:strVal val="visible"/>
                                      </p:to>
                                    </p:set>
                                    <p:animEffect transition="in" filter="fade">
                                      <p:cBhvr>
                                        <p:cTn id="19" dur="2000"/>
                                        <p:tgtEl>
                                          <p:spTgt spid="162"/>
                                        </p:tgtEl>
                                      </p:cBhvr>
                                    </p:animEffect>
                                  </p:childTnLst>
                                </p:cTn>
                              </p:par>
                            </p:childTnLst>
                          </p:cTn>
                        </p:par>
                        <p:par>
                          <p:cTn id="20" fill="hold">
                            <p:stCondLst>
                              <p:cond delay="4500"/>
                            </p:stCondLst>
                            <p:childTnLst>
                              <p:par>
                                <p:cTn id="21" presetID="10" presetClass="entr" presetSubtype="0" fill="hold" nodeType="afterEffect">
                                  <p:stCondLst>
                                    <p:cond delay="0"/>
                                  </p:stCondLst>
                                  <p:childTnLst>
                                    <p:set>
                                      <p:cBhvr>
                                        <p:cTn id="22" dur="1" fill="hold">
                                          <p:stCondLst>
                                            <p:cond delay="0"/>
                                          </p:stCondLst>
                                        </p:cTn>
                                        <p:tgtEl>
                                          <p:spTgt spid="163"/>
                                        </p:tgtEl>
                                        <p:attrNameLst>
                                          <p:attrName>style.visibility</p:attrName>
                                        </p:attrNameLst>
                                      </p:cBhvr>
                                      <p:to>
                                        <p:strVal val="visible"/>
                                      </p:to>
                                    </p:set>
                                    <p:animEffect transition="in" filter="fade">
                                      <p:cBhvr>
                                        <p:cTn id="23" dur="2000"/>
                                        <p:tgtEl>
                                          <p:spTgt spid="163"/>
                                        </p:tgtEl>
                                      </p:cBhvr>
                                    </p:animEffect>
                                  </p:childTnLst>
                                </p:cTn>
                              </p:par>
                            </p:childTnLst>
                          </p:cTn>
                        </p:par>
                        <p:par>
                          <p:cTn id="24" fill="hold">
                            <p:stCondLst>
                              <p:cond delay="6500"/>
                            </p:stCondLst>
                            <p:childTnLst>
                              <p:par>
                                <p:cTn id="25" presetID="10" presetClass="entr" presetSubtype="0" fill="hold" nodeType="afterEffect">
                                  <p:stCondLst>
                                    <p:cond delay="0"/>
                                  </p:stCondLst>
                                  <p:childTnLst>
                                    <p:set>
                                      <p:cBhvr>
                                        <p:cTn id="26" dur="1" fill="hold">
                                          <p:stCondLst>
                                            <p:cond delay="0"/>
                                          </p:stCondLst>
                                        </p:cTn>
                                        <p:tgtEl>
                                          <p:spTgt spid="164"/>
                                        </p:tgtEl>
                                        <p:attrNameLst>
                                          <p:attrName>style.visibility</p:attrName>
                                        </p:attrNameLst>
                                      </p:cBhvr>
                                      <p:to>
                                        <p:strVal val="visible"/>
                                      </p:to>
                                    </p:set>
                                    <p:animEffect transition="in" filter="fade">
                                      <p:cBhvr>
                                        <p:cTn id="27" dur="2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8"/>
          <p:cNvPicPr preferRelativeResize="0"/>
          <p:nvPr/>
        </p:nvPicPr>
        <p:blipFill rotWithShape="1">
          <a:blip r:embed="rId3">
            <a:alphaModFix/>
          </a:blip>
          <a:srcRect b="-323"/>
          <a:stretch/>
        </p:blipFill>
        <p:spPr>
          <a:xfrm>
            <a:off x="3" y="0"/>
            <a:ext cx="12191997" cy="6935482"/>
          </a:xfrm>
          <a:prstGeom prst="rect">
            <a:avLst/>
          </a:prstGeom>
          <a:noFill/>
          <a:ln>
            <a:noFill/>
          </a:ln>
        </p:spPr>
      </p:pic>
      <p:sp>
        <p:nvSpPr>
          <p:cNvPr id="277" name="Google Shape;277;p8"/>
          <p:cNvSpPr txBox="1"/>
          <p:nvPr/>
        </p:nvSpPr>
        <p:spPr>
          <a:xfrm>
            <a:off x="7193279" y="6449355"/>
            <a:ext cx="4882949" cy="24622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lt1"/>
              </a:buClr>
              <a:buSzPts val="1000"/>
              <a:buFont typeface="Rockwell"/>
              <a:buNone/>
            </a:pPr>
            <a:r>
              <a:rPr lang="en-US" sz="1000">
                <a:solidFill>
                  <a:schemeClr val="lt1"/>
                </a:solidFill>
                <a:latin typeface="Rockwell"/>
                <a:ea typeface="Rockwell"/>
                <a:cs typeface="Rockwell"/>
                <a:sym typeface="Rockwell"/>
              </a:rPr>
              <a:t>Roxborough State Park, Littleton</a:t>
            </a:r>
            <a:endParaRPr sz="1800">
              <a:solidFill>
                <a:schemeClr val="dk1"/>
              </a:solidFill>
              <a:latin typeface="Garamond"/>
              <a:ea typeface="Garamond"/>
              <a:cs typeface="Garamond"/>
              <a:sym typeface="Garamond"/>
            </a:endParaRPr>
          </a:p>
        </p:txBody>
      </p:sp>
      <p:sp>
        <p:nvSpPr>
          <p:cNvPr id="278" name="Google Shape;278;p8"/>
          <p:cNvSpPr/>
          <p:nvPr/>
        </p:nvSpPr>
        <p:spPr>
          <a:xfrm>
            <a:off x="761998" y="553789"/>
            <a:ext cx="4800601" cy="609600"/>
          </a:xfrm>
          <a:prstGeom prst="rect">
            <a:avLst/>
          </a:prstGeom>
          <a:solidFill>
            <a:srgbClr val="10253F">
              <a:alpha val="73725"/>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Rockwell"/>
                <a:ea typeface="Rockwell"/>
                <a:cs typeface="Rockwell"/>
                <a:sym typeface="Rockwell"/>
              </a:rPr>
              <a:t>Onward! </a:t>
            </a:r>
            <a:endParaRPr sz="1400" b="0" i="0" u="none" strike="noStrike" cap="none">
              <a:solidFill>
                <a:srgbClr val="000000"/>
              </a:solidFill>
              <a:latin typeface="Arial"/>
              <a:ea typeface="Arial"/>
              <a:cs typeface="Arial"/>
              <a:sym typeface="Arial"/>
            </a:endParaRPr>
          </a:p>
        </p:txBody>
      </p:sp>
      <p:sp>
        <p:nvSpPr>
          <p:cNvPr id="279" name="Google Shape;279;p8"/>
          <p:cNvSpPr/>
          <p:nvPr/>
        </p:nvSpPr>
        <p:spPr>
          <a:xfrm>
            <a:off x="761999" y="1298076"/>
            <a:ext cx="6873835" cy="494705"/>
          </a:xfrm>
          <a:prstGeom prst="rect">
            <a:avLst/>
          </a:prstGeom>
          <a:solidFill>
            <a:srgbClr val="606637">
              <a:alpha val="7372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100">
                <a:solidFill>
                  <a:schemeClr val="lt1"/>
                </a:solidFill>
                <a:latin typeface="Rockwell"/>
                <a:ea typeface="Rockwell"/>
                <a:cs typeface="Rockwell"/>
                <a:sym typeface="Rockwell"/>
              </a:rPr>
              <a:t>Continued Growth &amp; Strategic Plan Implementation</a:t>
            </a:r>
            <a:endParaRPr/>
          </a:p>
        </p:txBody>
      </p:sp>
      <p:sp>
        <p:nvSpPr>
          <p:cNvPr id="280" name="Google Shape;280;p8"/>
          <p:cNvSpPr/>
          <p:nvPr/>
        </p:nvSpPr>
        <p:spPr>
          <a:xfrm>
            <a:off x="761998" y="1927468"/>
            <a:ext cx="6873835" cy="494705"/>
          </a:xfrm>
          <a:prstGeom prst="rect">
            <a:avLst/>
          </a:prstGeom>
          <a:solidFill>
            <a:srgbClr val="606637">
              <a:alpha val="73725"/>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a:solidFill>
                  <a:schemeClr val="lt1"/>
                </a:solidFill>
                <a:latin typeface="Rockwell"/>
                <a:ea typeface="Rockwell"/>
                <a:cs typeface="Rockwell"/>
                <a:sym typeface="Rockwell"/>
              </a:rPr>
              <a:t>Generation Wild Sumer Campaign</a:t>
            </a:r>
            <a:endParaRPr sz="2100">
              <a:solidFill>
                <a:schemeClr val="lt1"/>
              </a:solidFill>
              <a:latin typeface="Rockwell"/>
              <a:ea typeface="Rockwell"/>
              <a:cs typeface="Rockwell"/>
              <a:sym typeface="Rockwell"/>
            </a:endParaRPr>
          </a:p>
        </p:txBody>
      </p:sp>
      <p:sp>
        <p:nvSpPr>
          <p:cNvPr id="281" name="Google Shape;281;p8"/>
          <p:cNvSpPr/>
          <p:nvPr/>
        </p:nvSpPr>
        <p:spPr>
          <a:xfrm>
            <a:off x="761998" y="3941123"/>
            <a:ext cx="6873835" cy="494705"/>
          </a:xfrm>
          <a:prstGeom prst="rect">
            <a:avLst/>
          </a:prstGeom>
          <a:solidFill>
            <a:srgbClr val="606637">
              <a:alpha val="73725"/>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a:solidFill>
                  <a:schemeClr val="lt1"/>
                </a:solidFill>
                <a:latin typeface="Rockwell"/>
                <a:ea typeface="Rockwell"/>
                <a:cs typeface="Rockwell"/>
                <a:sym typeface="Rockwell"/>
              </a:rPr>
              <a:t>In-Person in Glenwood Springs in September!!</a:t>
            </a:r>
            <a:endParaRPr sz="2100">
              <a:solidFill>
                <a:schemeClr val="lt1"/>
              </a:solidFill>
              <a:latin typeface="Rockwell"/>
              <a:ea typeface="Rockwell"/>
              <a:cs typeface="Rockwell"/>
              <a:sym typeface="Rockwell"/>
            </a:endParaRPr>
          </a:p>
        </p:txBody>
      </p:sp>
      <p:sp>
        <p:nvSpPr>
          <p:cNvPr id="282" name="Google Shape;282;p8"/>
          <p:cNvSpPr/>
          <p:nvPr/>
        </p:nvSpPr>
        <p:spPr>
          <a:xfrm>
            <a:off x="968186" y="2625741"/>
            <a:ext cx="6667647" cy="494705"/>
          </a:xfrm>
          <a:prstGeom prst="rect">
            <a:avLst/>
          </a:prstGeom>
          <a:solidFill>
            <a:srgbClr val="606637">
              <a:alpha val="73725"/>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a:solidFill>
                  <a:schemeClr val="lt1"/>
                </a:solidFill>
                <a:latin typeface="Rockwell"/>
                <a:ea typeface="Rockwell"/>
                <a:cs typeface="Rockwell"/>
                <a:sym typeface="Rockwell"/>
              </a:rPr>
              <a:t>“Just 20 Minutes Outside”</a:t>
            </a:r>
            <a:endParaRPr sz="2100">
              <a:solidFill>
                <a:schemeClr val="lt1"/>
              </a:solidFill>
              <a:latin typeface="Rockwell"/>
              <a:ea typeface="Rockwell"/>
              <a:cs typeface="Rockwell"/>
              <a:sym typeface="Rockwell"/>
            </a:endParaRPr>
          </a:p>
        </p:txBody>
      </p:sp>
      <p:sp>
        <p:nvSpPr>
          <p:cNvPr id="283" name="Google Shape;283;p8"/>
          <p:cNvSpPr/>
          <p:nvPr/>
        </p:nvSpPr>
        <p:spPr>
          <a:xfrm>
            <a:off x="968185" y="3255133"/>
            <a:ext cx="6667647" cy="494705"/>
          </a:xfrm>
          <a:prstGeom prst="rect">
            <a:avLst/>
          </a:prstGeom>
          <a:solidFill>
            <a:srgbClr val="606637">
              <a:alpha val="73725"/>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a:solidFill>
                  <a:schemeClr val="lt1"/>
                </a:solidFill>
                <a:latin typeface="Rockwell"/>
                <a:ea typeface="Rockwell"/>
                <a:cs typeface="Rockwell"/>
                <a:sym typeface="Rockwell"/>
              </a:rPr>
              <a:t>20 Ideas for 20 Minutes Outside List</a:t>
            </a:r>
            <a:endParaRPr sz="2100">
              <a:solidFill>
                <a:schemeClr val="lt1"/>
              </a:solidFill>
              <a:latin typeface="Rockwell"/>
              <a:ea typeface="Rockwell"/>
              <a:cs typeface="Rockwell"/>
              <a:sym typeface="Rockwell"/>
            </a:endParaRPr>
          </a:p>
        </p:txBody>
      </p:sp>
      <p:pic>
        <p:nvPicPr>
          <p:cNvPr id="284" name="Google Shape;284;p8"/>
          <p:cNvPicPr preferRelativeResize="0"/>
          <p:nvPr/>
        </p:nvPicPr>
        <p:blipFill rotWithShape="1">
          <a:blip r:embed="rId4">
            <a:alphaModFix/>
          </a:blip>
          <a:srcRect/>
          <a:stretch/>
        </p:blipFill>
        <p:spPr>
          <a:xfrm>
            <a:off x="7126802" y="443087"/>
            <a:ext cx="4800601" cy="4800601"/>
          </a:xfrm>
          <a:prstGeom prst="rect">
            <a:avLst/>
          </a:prstGeom>
          <a:noFill/>
          <a:ln>
            <a:noFill/>
          </a:ln>
        </p:spPr>
      </p:pic>
      <p:pic>
        <p:nvPicPr>
          <p:cNvPr id="285" name="Google Shape;285;p8" descr="Timeline&#10;&#10;Description automatically generated"/>
          <p:cNvPicPr preferRelativeResize="0"/>
          <p:nvPr/>
        </p:nvPicPr>
        <p:blipFill rotWithShape="1">
          <a:blip r:embed="rId5">
            <a:alphaModFix/>
          </a:blip>
          <a:srcRect/>
          <a:stretch/>
        </p:blipFill>
        <p:spPr>
          <a:xfrm>
            <a:off x="6752009" y="886288"/>
            <a:ext cx="3132909" cy="4061178"/>
          </a:xfrm>
          <a:prstGeom prst="rect">
            <a:avLst/>
          </a:prstGeom>
          <a:noFill/>
          <a:ln>
            <a:noFill/>
          </a:ln>
        </p:spPr>
      </p:pic>
      <p:pic>
        <p:nvPicPr>
          <p:cNvPr id="286" name="Google Shape;286;p8" descr="Timeline&#10;&#10;Description automatically generated"/>
          <p:cNvPicPr preferRelativeResize="0"/>
          <p:nvPr/>
        </p:nvPicPr>
        <p:blipFill rotWithShape="1">
          <a:blip r:embed="rId6">
            <a:alphaModFix/>
          </a:blip>
          <a:srcRect/>
          <a:stretch/>
        </p:blipFill>
        <p:spPr>
          <a:xfrm>
            <a:off x="9001096" y="2174820"/>
            <a:ext cx="2926307" cy="38194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10"/>
                                        <p:tgtEl>
                                          <p:spTgt spid="279"/>
                                        </p:tgtEl>
                                      </p:cBhvr>
                                    </p:animEffect>
                                  </p:childTnLst>
                                </p:cTn>
                              </p:par>
                              <p:par>
                                <p:cTn id="8" presetID="10" presetClass="entr" presetSubtype="0" fill="hold" nodeType="withEffect">
                                  <p:stCondLst>
                                    <p:cond delay="0"/>
                                  </p:stCondLst>
                                  <p:childTnLst>
                                    <p:set>
                                      <p:cBhvr>
                                        <p:cTn id="9" dur="1" fill="hold">
                                          <p:stCondLst>
                                            <p:cond delay="0"/>
                                          </p:stCondLst>
                                        </p:cTn>
                                        <p:tgtEl>
                                          <p:spTgt spid="278"/>
                                        </p:tgtEl>
                                        <p:attrNameLst>
                                          <p:attrName>style.visibility</p:attrName>
                                        </p:attrNameLst>
                                      </p:cBhvr>
                                      <p:to>
                                        <p:strVal val="visible"/>
                                      </p:to>
                                    </p:set>
                                    <p:animEffect transition="in" filter="fade">
                                      <p:cBhvr>
                                        <p:cTn id="10" dur="500"/>
                                        <p:tgtEl>
                                          <p:spTgt spid="2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0"/>
                                        </p:tgtEl>
                                        <p:attrNameLst>
                                          <p:attrName>style.visibility</p:attrName>
                                        </p:attrNameLst>
                                      </p:cBhvr>
                                      <p:to>
                                        <p:strVal val="visible"/>
                                      </p:to>
                                    </p:set>
                                    <p:animEffect transition="in" filter="fade">
                                      <p:cBhvr>
                                        <p:cTn id="15" dur="1000"/>
                                        <p:tgtEl>
                                          <p:spTgt spid="28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2"/>
                                        </p:tgtEl>
                                        <p:attrNameLst>
                                          <p:attrName>style.visibility</p:attrName>
                                        </p:attrNameLst>
                                      </p:cBhvr>
                                      <p:to>
                                        <p:strVal val="visible"/>
                                      </p:to>
                                    </p:set>
                                    <p:animEffect transition="in" filter="fade">
                                      <p:cBhvr>
                                        <p:cTn id="18" dur="500"/>
                                        <p:tgtEl>
                                          <p:spTgt spid="282"/>
                                        </p:tgtEl>
                                      </p:cBhvr>
                                    </p:animEffect>
                                  </p:childTnLst>
                                </p:cTn>
                              </p:par>
                              <p:par>
                                <p:cTn id="19" presetID="1" presetClass="entr" presetSubtype="0" fill="hold" nodeType="withEffect">
                                  <p:stCondLst>
                                    <p:cond delay="0"/>
                                  </p:stCondLst>
                                  <p:childTnLst>
                                    <p:set>
                                      <p:cBhvr>
                                        <p:cTn id="20" dur="1" fill="hold">
                                          <p:stCondLst>
                                            <p:cond delay="0"/>
                                          </p:stCondLst>
                                        </p:cTn>
                                        <p:tgtEl>
                                          <p:spTgt spid="28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84"/>
                                        </p:tgtEl>
                                        <p:attrNameLst>
                                          <p:attrName>ppt_y</p:attrName>
                                        </p:attrNameLst>
                                      </p:cBhvr>
                                      <p:tavLst>
                                        <p:tav tm="0">
                                          <p:val>
                                            <p:strVal val="#ppt_y"/>
                                          </p:val>
                                        </p:tav>
                                        <p:tav tm="100000">
                                          <p:val>
                                            <p:strVal val="#ppt_y+1"/>
                                          </p:val>
                                        </p:tav>
                                      </p:tavLst>
                                    </p:anim>
                                    <p:set>
                                      <p:cBhvr>
                                        <p:cTn id="25" dur="1" fill="hold">
                                          <p:stCondLst>
                                            <p:cond delay="500"/>
                                          </p:stCondLst>
                                        </p:cTn>
                                        <p:tgtEl>
                                          <p:spTgt spid="28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83"/>
                                        </p:tgtEl>
                                        <p:attrNameLst>
                                          <p:attrName>style.visibility</p:attrName>
                                        </p:attrNameLst>
                                      </p:cBhvr>
                                      <p:to>
                                        <p:strVal val="visible"/>
                                      </p:to>
                                    </p:set>
                                    <p:animEffect transition="in" filter="fade">
                                      <p:cBhvr>
                                        <p:cTn id="28" dur="1000"/>
                                        <p:tgtEl>
                                          <p:spTgt spid="283"/>
                                        </p:tgtEl>
                                      </p:cBhvr>
                                    </p:animEffect>
                                  </p:childTnLst>
                                </p:cTn>
                              </p:par>
                              <p:par>
                                <p:cTn id="29" presetID="10" presetClass="entr" presetSubtype="0" fill="hold" nodeType="withEffect">
                                  <p:stCondLst>
                                    <p:cond delay="0"/>
                                  </p:stCondLst>
                                  <p:childTnLst>
                                    <p:set>
                                      <p:cBhvr>
                                        <p:cTn id="30" dur="1" fill="hold">
                                          <p:stCondLst>
                                            <p:cond delay="0"/>
                                          </p:stCondLst>
                                        </p:cTn>
                                        <p:tgtEl>
                                          <p:spTgt spid="285"/>
                                        </p:tgtEl>
                                        <p:attrNameLst>
                                          <p:attrName>style.visibility</p:attrName>
                                        </p:attrNameLst>
                                      </p:cBhvr>
                                      <p:to>
                                        <p:strVal val="visible"/>
                                      </p:to>
                                    </p:set>
                                    <p:animEffect transition="in" filter="fade">
                                      <p:cBhvr>
                                        <p:cTn id="31" dur="500"/>
                                        <p:tgtEl>
                                          <p:spTgt spid="285"/>
                                        </p:tgtEl>
                                      </p:cBhvr>
                                    </p:animEffect>
                                  </p:childTnLst>
                                </p:cTn>
                              </p:par>
                              <p:par>
                                <p:cTn id="32" presetID="10" presetClass="entr" presetSubtype="0" fill="hold" nodeType="withEffect">
                                  <p:stCondLst>
                                    <p:cond delay="0"/>
                                  </p:stCondLst>
                                  <p:childTnLst>
                                    <p:set>
                                      <p:cBhvr>
                                        <p:cTn id="33" dur="1" fill="hold">
                                          <p:stCondLst>
                                            <p:cond delay="0"/>
                                          </p:stCondLst>
                                        </p:cTn>
                                        <p:tgtEl>
                                          <p:spTgt spid="286"/>
                                        </p:tgtEl>
                                        <p:attrNameLst>
                                          <p:attrName>style.visibility</p:attrName>
                                        </p:attrNameLst>
                                      </p:cBhvr>
                                      <p:to>
                                        <p:strVal val="visible"/>
                                      </p:to>
                                    </p:set>
                                    <p:animEffect transition="in" filter="fade">
                                      <p:cBhvr>
                                        <p:cTn id="34" dur="500"/>
                                        <p:tgtEl>
                                          <p:spTgt spid="28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285"/>
                                        </p:tgtEl>
                                      </p:cBhvr>
                                    </p:animEffect>
                                    <p:set>
                                      <p:cBhvr>
                                        <p:cTn id="39" dur="1" fill="hold">
                                          <p:stCondLst>
                                            <p:cond delay="1000"/>
                                          </p:stCondLst>
                                        </p:cTn>
                                        <p:tgtEl>
                                          <p:spTgt spid="285"/>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286"/>
                                        </p:tgtEl>
                                      </p:cBhvr>
                                    </p:animEffect>
                                    <p:set>
                                      <p:cBhvr>
                                        <p:cTn id="42" dur="1" fill="hold">
                                          <p:stCondLst>
                                            <p:cond delay="1000"/>
                                          </p:stCondLst>
                                        </p:cTn>
                                        <p:tgtEl>
                                          <p:spTgt spid="28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281"/>
                                        </p:tgtEl>
                                        <p:attrNameLst>
                                          <p:attrName>style.visibility</p:attrName>
                                        </p:attrNameLst>
                                      </p:cBhvr>
                                      <p:to>
                                        <p:strVal val="visible"/>
                                      </p:to>
                                    </p:set>
                                    <p:animEffect transition="in" filter="fade">
                                      <p:cBhvr>
                                        <p:cTn id="45"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2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93" name="Google Shape;293;p20"/>
          <p:cNvSpPr/>
          <p:nvPr/>
        </p:nvSpPr>
        <p:spPr>
          <a:xfrm>
            <a:off x="0" y="1295400"/>
            <a:ext cx="12192000" cy="1676400"/>
          </a:xfrm>
          <a:prstGeom prst="rect">
            <a:avLst/>
          </a:prstGeom>
          <a:solidFill>
            <a:srgbClr val="606637">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Rockwell"/>
                <a:ea typeface="Rockwell"/>
                <a:cs typeface="Rockwell"/>
                <a:sym typeface="Rockwell"/>
              </a:rPr>
              <a:t>Thank You!</a:t>
            </a:r>
            <a:endParaRPr/>
          </a:p>
        </p:txBody>
      </p:sp>
      <p:pic>
        <p:nvPicPr>
          <p:cNvPr id="294" name="Google Shape;294;p20"/>
          <p:cNvPicPr preferRelativeResize="0"/>
          <p:nvPr/>
        </p:nvPicPr>
        <p:blipFill rotWithShape="1">
          <a:blip r:embed="rId4">
            <a:alphaModFix/>
          </a:blip>
          <a:srcRect/>
          <a:stretch/>
        </p:blipFill>
        <p:spPr>
          <a:xfrm>
            <a:off x="9601200" y="6019800"/>
            <a:ext cx="2368206" cy="6453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30" descr="A picture containing sky, outdoor, grass, field&#10;&#10;Description automatically generated"/>
          <p:cNvPicPr preferRelativeResize="0"/>
          <p:nvPr/>
        </p:nvPicPr>
        <p:blipFill rotWithShape="1">
          <a:blip r:embed="rId3">
            <a:alphaModFix/>
          </a:blip>
          <a:srcRect r="11216"/>
          <a:stretch/>
        </p:blipFill>
        <p:spPr>
          <a:xfrm>
            <a:off x="0" y="-7786"/>
            <a:ext cx="12192000" cy="6865786"/>
          </a:xfrm>
          <a:prstGeom prst="rect">
            <a:avLst/>
          </a:prstGeom>
          <a:noFill/>
          <a:ln>
            <a:noFill/>
          </a:ln>
        </p:spPr>
      </p:pic>
      <p:sp>
        <p:nvSpPr>
          <p:cNvPr id="172" name="Google Shape;172;p30"/>
          <p:cNvSpPr/>
          <p:nvPr/>
        </p:nvSpPr>
        <p:spPr>
          <a:xfrm>
            <a:off x="565228" y="339760"/>
            <a:ext cx="8107682" cy="609600"/>
          </a:xfrm>
          <a:prstGeom prst="rect">
            <a:avLst/>
          </a:prstGeom>
          <a:solidFill>
            <a:srgbClr val="10253F">
              <a:alpha val="73725"/>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Rockwell"/>
                <a:ea typeface="Rockwell"/>
                <a:cs typeface="Rockwell"/>
                <a:sym typeface="Rockwell"/>
              </a:rPr>
              <a:t>La Plata County Investments: $12,259,537</a:t>
            </a:r>
            <a:endParaRPr/>
          </a:p>
        </p:txBody>
      </p:sp>
      <p:sp>
        <p:nvSpPr>
          <p:cNvPr id="173" name="Google Shape;173;p30"/>
          <p:cNvSpPr/>
          <p:nvPr/>
        </p:nvSpPr>
        <p:spPr>
          <a:xfrm>
            <a:off x="565229" y="1078110"/>
            <a:ext cx="11210759" cy="502920"/>
          </a:xfrm>
          <a:prstGeom prst="rect">
            <a:avLst/>
          </a:prstGeom>
          <a:solidFill>
            <a:srgbClr val="606637">
              <a:alpha val="7372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0" i="0" u="none" strike="noStrike" cap="none">
                <a:solidFill>
                  <a:schemeClr val="lt1"/>
                </a:solidFill>
                <a:latin typeface="Rockwell"/>
                <a:ea typeface="Rockwell"/>
                <a:cs typeface="Rockwell"/>
                <a:sym typeface="Rockwell"/>
              </a:rPr>
              <a:t>CPW Investments: $1,335,973</a:t>
            </a:r>
            <a:endParaRPr sz="2400" b="0" i="0" u="none" strike="noStrike" cap="none">
              <a:solidFill>
                <a:schemeClr val="dk1"/>
              </a:solidFill>
              <a:latin typeface="Garamond"/>
              <a:ea typeface="Garamond"/>
              <a:cs typeface="Garamond"/>
              <a:sym typeface="Garamond"/>
            </a:endParaRPr>
          </a:p>
        </p:txBody>
      </p:sp>
      <p:sp>
        <p:nvSpPr>
          <p:cNvPr id="174" name="Google Shape;174;p30"/>
          <p:cNvSpPr/>
          <p:nvPr/>
        </p:nvSpPr>
        <p:spPr>
          <a:xfrm>
            <a:off x="1232713" y="1754335"/>
            <a:ext cx="10543275" cy="502920"/>
          </a:xfrm>
          <a:prstGeom prst="rect">
            <a:avLst/>
          </a:prstGeom>
          <a:solidFill>
            <a:srgbClr val="606637">
              <a:alpha val="7372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0" i="0" u="none" strike="noStrike" cap="none">
                <a:solidFill>
                  <a:schemeClr val="lt1"/>
                </a:solidFill>
                <a:latin typeface="Rockwell"/>
                <a:ea typeface="Rockwell"/>
                <a:cs typeface="Rockwell"/>
                <a:sym typeface="Rockwell"/>
              </a:rPr>
              <a:t>Vallecito Reservoir</a:t>
            </a:r>
            <a:endParaRPr sz="2400" b="0" i="0" u="none" strike="noStrike" cap="none">
              <a:solidFill>
                <a:schemeClr val="lt1"/>
              </a:solidFill>
              <a:latin typeface="Rockwell"/>
              <a:ea typeface="Rockwell"/>
              <a:cs typeface="Rockwell"/>
              <a:sym typeface="Rockwell"/>
            </a:endParaRPr>
          </a:p>
        </p:txBody>
      </p:sp>
      <p:sp>
        <p:nvSpPr>
          <p:cNvPr id="175" name="Google Shape;175;p30"/>
          <p:cNvSpPr/>
          <p:nvPr/>
        </p:nvSpPr>
        <p:spPr>
          <a:xfrm>
            <a:off x="565227" y="3628522"/>
            <a:ext cx="11210761" cy="502920"/>
          </a:xfrm>
          <a:prstGeom prst="rect">
            <a:avLst/>
          </a:prstGeom>
          <a:solidFill>
            <a:srgbClr val="606637">
              <a:alpha val="7372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0" i="0" u="none" strike="noStrike" cap="none">
                <a:solidFill>
                  <a:schemeClr val="lt1"/>
                </a:solidFill>
                <a:latin typeface="Rockwell"/>
                <a:ea typeface="Rockwell"/>
                <a:cs typeface="Rockwell"/>
                <a:sym typeface="Rockwell"/>
              </a:rPr>
              <a:t>City of Durango Investments: $9,149,880</a:t>
            </a:r>
            <a:endParaRPr/>
          </a:p>
        </p:txBody>
      </p:sp>
      <p:sp>
        <p:nvSpPr>
          <p:cNvPr id="176" name="Google Shape;176;p30"/>
          <p:cNvSpPr/>
          <p:nvPr/>
        </p:nvSpPr>
        <p:spPr>
          <a:xfrm>
            <a:off x="1123057" y="4253251"/>
            <a:ext cx="10652931" cy="502920"/>
          </a:xfrm>
          <a:prstGeom prst="rect">
            <a:avLst/>
          </a:prstGeom>
          <a:solidFill>
            <a:srgbClr val="606637">
              <a:alpha val="7372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Rockwell"/>
                <a:ea typeface="Rockwell"/>
                <a:cs typeface="Rockwell"/>
                <a:sym typeface="Rockwell"/>
              </a:rPr>
              <a:t>Jacob’s Cliff’s</a:t>
            </a:r>
            <a:endParaRPr/>
          </a:p>
        </p:txBody>
      </p:sp>
      <p:sp>
        <p:nvSpPr>
          <p:cNvPr id="177" name="Google Shape;177;p30"/>
          <p:cNvSpPr/>
          <p:nvPr/>
        </p:nvSpPr>
        <p:spPr>
          <a:xfrm>
            <a:off x="8187829" y="7566906"/>
            <a:ext cx="3806431" cy="275700"/>
          </a:xfrm>
          <a:prstGeom prst="rect">
            <a:avLst/>
          </a:prstGeom>
          <a:solidFill>
            <a:srgbClr val="606637">
              <a:alpha val="73725"/>
            </a:srgbClr>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ckwell"/>
                <a:ea typeface="Rockwell"/>
                <a:cs typeface="Rockwell"/>
                <a:sym typeface="Rockwell"/>
              </a:rPr>
              <a:t>Dolores Elementary School Garden, Dolores</a:t>
            </a:r>
            <a:endParaRPr sz="1200" b="0" i="0" u="none" strike="noStrike" cap="none">
              <a:solidFill>
                <a:srgbClr val="000000"/>
              </a:solidFill>
              <a:latin typeface="Arial"/>
              <a:ea typeface="Arial"/>
              <a:cs typeface="Arial"/>
              <a:sym typeface="Arial"/>
            </a:endParaRPr>
          </a:p>
        </p:txBody>
      </p:sp>
      <p:sp>
        <p:nvSpPr>
          <p:cNvPr id="178" name="Google Shape;178;p30"/>
          <p:cNvSpPr/>
          <p:nvPr/>
        </p:nvSpPr>
        <p:spPr>
          <a:xfrm>
            <a:off x="1232713" y="2379064"/>
            <a:ext cx="10543275" cy="502920"/>
          </a:xfrm>
          <a:prstGeom prst="rect">
            <a:avLst/>
          </a:prstGeom>
          <a:solidFill>
            <a:srgbClr val="606637">
              <a:alpha val="73725"/>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400">
                <a:solidFill>
                  <a:schemeClr val="lt1"/>
                </a:solidFill>
                <a:latin typeface="Rockwell"/>
                <a:ea typeface="Rockwell"/>
                <a:cs typeface="Rockwell"/>
                <a:sym typeface="Rockwell"/>
              </a:rPr>
              <a:t>Haviland Lake Dam Rehabilitation</a:t>
            </a:r>
            <a:endParaRPr sz="2400" b="0" i="0" u="none" strike="noStrike" cap="none">
              <a:solidFill>
                <a:srgbClr val="000000"/>
              </a:solidFill>
              <a:latin typeface="Arial"/>
              <a:ea typeface="Arial"/>
              <a:cs typeface="Arial"/>
              <a:sym typeface="Arial"/>
            </a:endParaRPr>
          </a:p>
        </p:txBody>
      </p:sp>
      <p:sp>
        <p:nvSpPr>
          <p:cNvPr id="179" name="Google Shape;179;p30"/>
          <p:cNvSpPr/>
          <p:nvPr/>
        </p:nvSpPr>
        <p:spPr>
          <a:xfrm>
            <a:off x="1232713" y="3003793"/>
            <a:ext cx="10543275" cy="502920"/>
          </a:xfrm>
          <a:prstGeom prst="rect">
            <a:avLst/>
          </a:prstGeom>
          <a:solidFill>
            <a:srgbClr val="606637">
              <a:alpha val="7372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Rockwell"/>
                <a:ea typeface="Rockwell"/>
                <a:cs typeface="Rockwell"/>
                <a:sym typeface="Rockwell"/>
              </a:rPr>
              <a:t>Durango Nature Trail</a:t>
            </a:r>
            <a:endParaRPr sz="2400" b="0" i="0" u="none" strike="noStrike" cap="none">
              <a:solidFill>
                <a:srgbClr val="000000"/>
              </a:solidFill>
              <a:latin typeface="Arial"/>
              <a:ea typeface="Arial"/>
              <a:cs typeface="Arial"/>
              <a:sym typeface="Arial"/>
            </a:endParaRPr>
          </a:p>
        </p:txBody>
      </p:sp>
      <p:sp>
        <p:nvSpPr>
          <p:cNvPr id="180" name="Google Shape;180;p30"/>
          <p:cNvSpPr/>
          <p:nvPr/>
        </p:nvSpPr>
        <p:spPr>
          <a:xfrm>
            <a:off x="1123057" y="4877982"/>
            <a:ext cx="10702048" cy="502920"/>
          </a:xfrm>
          <a:prstGeom prst="rect">
            <a:avLst/>
          </a:prstGeom>
          <a:solidFill>
            <a:srgbClr val="606637">
              <a:alpha val="7372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Rockwell"/>
                <a:ea typeface="Rockwell"/>
                <a:cs typeface="Rockwell"/>
                <a:sym typeface="Rockwell"/>
              </a:rPr>
              <a:t>Durango Animas River Greenway Trail Connection</a:t>
            </a:r>
            <a:endParaRPr sz="2400">
              <a:solidFill>
                <a:schemeClr val="dk1"/>
              </a:solidFill>
              <a:latin typeface="Garamond"/>
              <a:ea typeface="Garamond"/>
              <a:cs typeface="Garamond"/>
              <a:sym typeface="Garamond"/>
            </a:endParaRPr>
          </a:p>
        </p:txBody>
      </p:sp>
      <p:sp>
        <p:nvSpPr>
          <p:cNvPr id="181" name="Google Shape;181;p30"/>
          <p:cNvSpPr txBox="1"/>
          <p:nvPr/>
        </p:nvSpPr>
        <p:spPr>
          <a:xfrm>
            <a:off x="7204709" y="6395129"/>
            <a:ext cx="4882949" cy="24622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lt1"/>
              </a:buClr>
              <a:buSzPts val="1000"/>
              <a:buFont typeface="Rockwell"/>
              <a:buNone/>
            </a:pPr>
            <a:r>
              <a:rPr lang="en-US" sz="1000">
                <a:solidFill>
                  <a:schemeClr val="lt1"/>
                </a:solidFill>
                <a:latin typeface="Rockwell"/>
                <a:ea typeface="Rockwell"/>
                <a:cs typeface="Rockwell"/>
                <a:sym typeface="Rockwell"/>
              </a:rPr>
              <a:t>Fishers Peak State Park, Las Animas County</a:t>
            </a:r>
            <a:endParaRPr sz="1800">
              <a:solidFill>
                <a:schemeClr val="dk1"/>
              </a:solidFill>
              <a:latin typeface="Garamond"/>
              <a:ea typeface="Garamond"/>
              <a:cs typeface="Garamond"/>
              <a:sym typeface="Garamon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500"/>
                                        <p:tgtEl>
                                          <p:spTgt spid="173"/>
                                        </p:tgtEl>
                                      </p:cBhvr>
                                    </p:animEffect>
                                  </p:childTnLst>
                                </p:cTn>
                              </p:par>
                              <p:par>
                                <p:cTn id="8" presetID="10" presetClass="entr" presetSubtype="0" fill="hold"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fade">
                                      <p:cBhvr>
                                        <p:cTn id="10" dur="500"/>
                                        <p:tgtEl>
                                          <p:spTgt spid="174"/>
                                        </p:tgtEl>
                                      </p:cBhvr>
                                    </p:animEffect>
                                  </p:childTnLst>
                                </p:cTn>
                              </p:par>
                              <p:par>
                                <p:cTn id="11" presetID="10" presetClass="entr" presetSubtype="0" fill="hold" nodeType="withEffect">
                                  <p:stCondLst>
                                    <p:cond delay="0"/>
                                  </p:stCondLst>
                                  <p:childTnLst>
                                    <p:set>
                                      <p:cBhvr>
                                        <p:cTn id="12" dur="1" fill="hold">
                                          <p:stCondLst>
                                            <p:cond delay="0"/>
                                          </p:stCondLst>
                                        </p:cTn>
                                        <p:tgtEl>
                                          <p:spTgt spid="178"/>
                                        </p:tgtEl>
                                        <p:attrNameLst>
                                          <p:attrName>style.visibility</p:attrName>
                                        </p:attrNameLst>
                                      </p:cBhvr>
                                      <p:to>
                                        <p:strVal val="visible"/>
                                      </p:to>
                                    </p:set>
                                    <p:animEffect transition="in" filter="fade">
                                      <p:cBhvr>
                                        <p:cTn id="13" dur="500"/>
                                        <p:tgtEl>
                                          <p:spTgt spid="178"/>
                                        </p:tgtEl>
                                      </p:cBhvr>
                                    </p:animEffect>
                                  </p:childTnLst>
                                </p:cTn>
                              </p:par>
                              <p:par>
                                <p:cTn id="14" presetID="10" presetClass="entr" presetSubtype="0" fill="hold" nodeType="withEffect">
                                  <p:stCondLst>
                                    <p:cond delay="0"/>
                                  </p:stCondLst>
                                  <p:childTnLst>
                                    <p:set>
                                      <p:cBhvr>
                                        <p:cTn id="15" dur="1" fill="hold">
                                          <p:stCondLst>
                                            <p:cond delay="0"/>
                                          </p:stCondLst>
                                        </p:cTn>
                                        <p:tgtEl>
                                          <p:spTgt spid="179"/>
                                        </p:tgtEl>
                                        <p:attrNameLst>
                                          <p:attrName>style.visibility</p:attrName>
                                        </p:attrNameLst>
                                      </p:cBhvr>
                                      <p:to>
                                        <p:strVal val="visible"/>
                                      </p:to>
                                    </p:set>
                                    <p:animEffect transition="in" filter="fade">
                                      <p:cBhvr>
                                        <p:cTn id="16" dur="500"/>
                                        <p:tgtEl>
                                          <p:spTgt spid="17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5"/>
                                        </p:tgtEl>
                                        <p:attrNameLst>
                                          <p:attrName>style.visibility</p:attrName>
                                        </p:attrNameLst>
                                      </p:cBhvr>
                                      <p:to>
                                        <p:strVal val="visible"/>
                                      </p:to>
                                    </p:set>
                                    <p:animEffect transition="in" filter="fade">
                                      <p:cBhvr>
                                        <p:cTn id="21" dur="500"/>
                                        <p:tgtEl>
                                          <p:spTgt spid="175"/>
                                        </p:tgtEl>
                                      </p:cBhvr>
                                    </p:animEffect>
                                  </p:childTnLst>
                                </p:cTn>
                              </p:par>
                              <p:par>
                                <p:cTn id="22" presetID="10" presetClass="entr" presetSubtype="0" fill="hold" nodeType="withEffect">
                                  <p:stCondLst>
                                    <p:cond delay="0"/>
                                  </p:stCondLst>
                                  <p:childTnLst>
                                    <p:set>
                                      <p:cBhvr>
                                        <p:cTn id="23" dur="1" fill="hold">
                                          <p:stCondLst>
                                            <p:cond delay="0"/>
                                          </p:stCondLst>
                                        </p:cTn>
                                        <p:tgtEl>
                                          <p:spTgt spid="176"/>
                                        </p:tgtEl>
                                        <p:attrNameLst>
                                          <p:attrName>style.visibility</p:attrName>
                                        </p:attrNameLst>
                                      </p:cBhvr>
                                      <p:to>
                                        <p:strVal val="visible"/>
                                      </p:to>
                                    </p:set>
                                    <p:animEffect transition="in" filter="fade">
                                      <p:cBhvr>
                                        <p:cTn id="24" dur="500"/>
                                        <p:tgtEl>
                                          <p:spTgt spid="176"/>
                                        </p:tgtEl>
                                      </p:cBhvr>
                                    </p:animEffect>
                                  </p:childTnLst>
                                </p:cTn>
                              </p:par>
                              <p:par>
                                <p:cTn id="25" presetID="10" presetClass="entr" presetSubtype="0" fill="hold" nodeType="withEffect">
                                  <p:stCondLst>
                                    <p:cond delay="0"/>
                                  </p:stCondLst>
                                  <p:childTnLst>
                                    <p:set>
                                      <p:cBhvr>
                                        <p:cTn id="26" dur="1" fill="hold">
                                          <p:stCondLst>
                                            <p:cond delay="0"/>
                                          </p:stCondLst>
                                        </p:cTn>
                                        <p:tgtEl>
                                          <p:spTgt spid="180"/>
                                        </p:tgtEl>
                                        <p:attrNameLst>
                                          <p:attrName>style.visibility</p:attrName>
                                        </p:attrNameLst>
                                      </p:cBhvr>
                                      <p:to>
                                        <p:strVal val="visible"/>
                                      </p:to>
                                    </p:set>
                                    <p:animEffect transition="in" filter="fade">
                                      <p:cBhvr>
                                        <p:cTn id="27"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6"/>
        <p:cNvGrpSpPr/>
        <p:nvPr/>
      </p:nvGrpSpPr>
      <p:grpSpPr>
        <a:xfrm>
          <a:off x="0" y="0"/>
          <a:ext cx="0" cy="0"/>
          <a:chOff x="0" y="0"/>
          <a:chExt cx="0" cy="0"/>
        </a:xfrm>
      </p:grpSpPr>
      <p:pic>
        <p:nvPicPr>
          <p:cNvPr id="187" name="Google Shape;187;p15" descr="C:\Users\lcardon\Dropbox\GOCO\Open Space Pics for Larry\Carpenter Ranch 5.jpg"/>
          <p:cNvPicPr preferRelativeResize="0"/>
          <p:nvPr/>
        </p:nvPicPr>
        <p:blipFill rotWithShape="1">
          <a:blip r:embed="rId4">
            <a:alphaModFix/>
          </a:blip>
          <a:srcRect/>
          <a:stretch/>
        </p:blipFill>
        <p:spPr>
          <a:xfrm>
            <a:off x="3" y="0"/>
            <a:ext cx="12191997" cy="6858000"/>
          </a:xfrm>
          <a:prstGeom prst="rect">
            <a:avLst/>
          </a:prstGeom>
          <a:noFill/>
          <a:ln>
            <a:noFill/>
          </a:ln>
        </p:spPr>
      </p:pic>
      <p:pic>
        <p:nvPicPr>
          <p:cNvPr id="188" name="Google Shape;188;p15"/>
          <p:cNvPicPr preferRelativeResize="0"/>
          <p:nvPr/>
        </p:nvPicPr>
        <p:blipFill rotWithShape="1">
          <a:blip r:embed="rId5">
            <a:alphaModFix/>
          </a:blip>
          <a:srcRect/>
          <a:stretch/>
        </p:blipFill>
        <p:spPr>
          <a:xfrm>
            <a:off x="1689642" y="-88796"/>
            <a:ext cx="8809539" cy="70916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10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6" descr="A view of a canyon&#10;&#10;Description automatically generated"/>
          <p:cNvPicPr preferRelativeResize="0"/>
          <p:nvPr/>
        </p:nvPicPr>
        <p:blipFill rotWithShape="1">
          <a:blip r:embed="rId3">
            <a:alphaModFix/>
          </a:blip>
          <a:srcRect t="7813" b="7797"/>
          <a:stretch/>
        </p:blipFill>
        <p:spPr>
          <a:xfrm>
            <a:off x="-1" y="0"/>
            <a:ext cx="12189994" cy="6858000"/>
          </a:xfrm>
          <a:prstGeom prst="rect">
            <a:avLst/>
          </a:prstGeom>
          <a:noFill/>
          <a:ln>
            <a:noFill/>
          </a:ln>
        </p:spPr>
      </p:pic>
      <p:sp>
        <p:nvSpPr>
          <p:cNvPr id="195" name="Google Shape;195;p16"/>
          <p:cNvSpPr/>
          <p:nvPr/>
        </p:nvSpPr>
        <p:spPr>
          <a:xfrm>
            <a:off x="495300" y="735099"/>
            <a:ext cx="8237220" cy="609600"/>
          </a:xfrm>
          <a:prstGeom prst="rect">
            <a:avLst/>
          </a:prstGeom>
          <a:solidFill>
            <a:srgbClr val="10253F">
              <a:alpha val="7450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a:solidFill>
                  <a:schemeClr val="lt1"/>
                </a:solidFill>
                <a:latin typeface="Rockwell"/>
                <a:ea typeface="Rockwell"/>
                <a:cs typeface="Rockwell"/>
                <a:sym typeface="Rockwell"/>
              </a:rPr>
              <a:t>2020 Strategic Plan: An Informed Future</a:t>
            </a:r>
            <a:endParaRPr sz="2000">
              <a:solidFill>
                <a:schemeClr val="dk1"/>
              </a:solidFill>
              <a:latin typeface="Garamond"/>
              <a:ea typeface="Garamond"/>
              <a:cs typeface="Garamond"/>
              <a:sym typeface="Garamond"/>
            </a:endParaRPr>
          </a:p>
        </p:txBody>
      </p:sp>
      <p:sp>
        <p:nvSpPr>
          <p:cNvPr id="196" name="Google Shape;196;p16"/>
          <p:cNvSpPr/>
          <p:nvPr/>
        </p:nvSpPr>
        <p:spPr>
          <a:xfrm>
            <a:off x="495300" y="1552910"/>
            <a:ext cx="11201400" cy="621275"/>
          </a:xfrm>
          <a:prstGeom prst="rect">
            <a:avLst/>
          </a:prstGeom>
          <a:solidFill>
            <a:srgbClr val="606637">
              <a:alpha val="7450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Rockwell"/>
                <a:ea typeface="Rockwell"/>
                <a:cs typeface="Rockwell"/>
                <a:sym typeface="Rockwell"/>
              </a:rPr>
              <a:t>Evolved approach to grantmaking and engagement</a:t>
            </a:r>
            <a:endParaRPr sz="2400">
              <a:solidFill>
                <a:schemeClr val="dk1"/>
              </a:solidFill>
              <a:latin typeface="Garamond"/>
              <a:ea typeface="Garamond"/>
              <a:cs typeface="Garamond"/>
              <a:sym typeface="Garamond"/>
            </a:endParaRPr>
          </a:p>
        </p:txBody>
      </p:sp>
      <p:sp>
        <p:nvSpPr>
          <p:cNvPr id="197" name="Google Shape;197;p16"/>
          <p:cNvSpPr/>
          <p:nvPr/>
        </p:nvSpPr>
        <p:spPr>
          <a:xfrm>
            <a:off x="495300" y="2375193"/>
            <a:ext cx="11201400" cy="610256"/>
          </a:xfrm>
          <a:prstGeom prst="rect">
            <a:avLst/>
          </a:prstGeom>
          <a:solidFill>
            <a:srgbClr val="606637">
              <a:alpha val="7450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Rockwell"/>
                <a:ea typeface="Rockwell"/>
                <a:cs typeface="Rockwell"/>
                <a:sym typeface="Rockwell"/>
              </a:rPr>
              <a:t>Optimized program portfolio &amp; established program values</a:t>
            </a:r>
            <a:endParaRPr sz="2400">
              <a:solidFill>
                <a:schemeClr val="dk1"/>
              </a:solidFill>
              <a:latin typeface="Garamond"/>
              <a:ea typeface="Garamond"/>
              <a:cs typeface="Garamond"/>
              <a:sym typeface="Garamond"/>
            </a:endParaRPr>
          </a:p>
        </p:txBody>
      </p:sp>
      <p:sp>
        <p:nvSpPr>
          <p:cNvPr id="198" name="Google Shape;198;p16"/>
          <p:cNvSpPr/>
          <p:nvPr/>
        </p:nvSpPr>
        <p:spPr>
          <a:xfrm>
            <a:off x="475247" y="4008740"/>
            <a:ext cx="11201400" cy="621274"/>
          </a:xfrm>
          <a:prstGeom prst="rect">
            <a:avLst/>
          </a:prstGeom>
          <a:solidFill>
            <a:srgbClr val="606637">
              <a:alpha val="7450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Rockwell"/>
                <a:ea typeface="Rockwell"/>
                <a:cs typeface="Rockwell"/>
                <a:sym typeface="Rockwell"/>
              </a:rPr>
              <a:t>Responsive to GOCO’s Equity Principles: </a:t>
            </a:r>
            <a:endParaRPr/>
          </a:p>
        </p:txBody>
      </p:sp>
      <p:sp>
        <p:nvSpPr>
          <p:cNvPr id="199" name="Google Shape;199;p16"/>
          <p:cNvSpPr/>
          <p:nvPr/>
        </p:nvSpPr>
        <p:spPr>
          <a:xfrm>
            <a:off x="932447" y="4772980"/>
            <a:ext cx="10744200" cy="621274"/>
          </a:xfrm>
          <a:prstGeom prst="rect">
            <a:avLst/>
          </a:prstGeom>
          <a:solidFill>
            <a:srgbClr val="606637">
              <a:alpha val="7450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b="1">
                <a:solidFill>
                  <a:srgbClr val="40B300"/>
                </a:solidFill>
                <a:latin typeface="Chivo"/>
                <a:ea typeface="Chivo"/>
                <a:cs typeface="Chivo"/>
                <a:sym typeface="Chivo"/>
              </a:rPr>
              <a:t>Accessibility </a:t>
            </a:r>
            <a:r>
              <a:rPr lang="en-US" sz="2200">
                <a:solidFill>
                  <a:schemeClr val="lt1"/>
                </a:solidFill>
                <a:latin typeface="Chivo Light"/>
                <a:ea typeface="Chivo Light"/>
                <a:cs typeface="Chivo Light"/>
                <a:sym typeface="Chivo Light"/>
              </a:rPr>
              <a:t>|</a:t>
            </a:r>
            <a:r>
              <a:rPr lang="en-US" sz="2200">
                <a:solidFill>
                  <a:srgbClr val="000000"/>
                </a:solidFill>
                <a:latin typeface="Chivo Light"/>
                <a:ea typeface="Chivo Light"/>
                <a:cs typeface="Chivo Light"/>
                <a:sym typeface="Chivo Light"/>
              </a:rPr>
              <a:t> </a:t>
            </a:r>
            <a:r>
              <a:rPr lang="en-US" sz="2200" b="1">
                <a:solidFill>
                  <a:srgbClr val="40B300"/>
                </a:solidFill>
                <a:latin typeface="Chivo"/>
                <a:ea typeface="Chivo"/>
                <a:cs typeface="Chivo"/>
                <a:sym typeface="Chivo"/>
              </a:rPr>
              <a:t>Community-centered Approach</a:t>
            </a:r>
            <a:r>
              <a:rPr lang="en-US" sz="2200" b="1">
                <a:solidFill>
                  <a:schemeClr val="lt1"/>
                </a:solidFill>
                <a:latin typeface="Chivo"/>
                <a:ea typeface="Chivo"/>
                <a:cs typeface="Chivo"/>
                <a:sym typeface="Chivo"/>
              </a:rPr>
              <a:t> </a:t>
            </a:r>
            <a:r>
              <a:rPr lang="en-US" sz="2200">
                <a:solidFill>
                  <a:schemeClr val="lt1"/>
                </a:solidFill>
                <a:latin typeface="Chivo Light"/>
                <a:ea typeface="Chivo Light"/>
                <a:cs typeface="Chivo Light"/>
                <a:sym typeface="Chivo Light"/>
              </a:rPr>
              <a:t>| </a:t>
            </a:r>
            <a:r>
              <a:rPr lang="en-US" sz="2200" b="1">
                <a:solidFill>
                  <a:srgbClr val="40B300"/>
                </a:solidFill>
                <a:latin typeface="Chivo"/>
                <a:ea typeface="Chivo"/>
                <a:cs typeface="Chivo"/>
                <a:sym typeface="Chivo"/>
              </a:rPr>
              <a:t>Education and Support </a:t>
            </a:r>
            <a:r>
              <a:rPr lang="en-US" sz="2200">
                <a:solidFill>
                  <a:schemeClr val="lt1"/>
                </a:solidFill>
                <a:latin typeface="Chivo Light"/>
                <a:ea typeface="Chivo Light"/>
                <a:cs typeface="Chivo Light"/>
                <a:sym typeface="Chivo Light"/>
              </a:rPr>
              <a:t>|</a:t>
            </a:r>
            <a:r>
              <a:rPr lang="en-US" sz="2200">
                <a:solidFill>
                  <a:srgbClr val="000000"/>
                </a:solidFill>
                <a:latin typeface="Chivo Light"/>
                <a:ea typeface="Chivo Light"/>
                <a:cs typeface="Chivo Light"/>
                <a:sym typeface="Chivo Light"/>
              </a:rPr>
              <a:t> </a:t>
            </a:r>
            <a:r>
              <a:rPr lang="en-US" sz="2200" b="1">
                <a:solidFill>
                  <a:srgbClr val="40B300"/>
                </a:solidFill>
                <a:latin typeface="Chivo"/>
                <a:ea typeface="Chivo"/>
                <a:cs typeface="Chivo"/>
                <a:sym typeface="Chivo"/>
              </a:rPr>
              <a:t>Communications</a:t>
            </a:r>
            <a:endParaRPr sz="2200">
              <a:solidFill>
                <a:schemeClr val="lt1"/>
              </a:solidFill>
              <a:latin typeface="Rockwell"/>
              <a:ea typeface="Rockwell"/>
              <a:cs typeface="Rockwell"/>
              <a:sym typeface="Rockwell"/>
            </a:endParaRPr>
          </a:p>
        </p:txBody>
      </p:sp>
      <p:sp>
        <p:nvSpPr>
          <p:cNvPr id="200" name="Google Shape;200;p16"/>
          <p:cNvSpPr/>
          <p:nvPr/>
        </p:nvSpPr>
        <p:spPr>
          <a:xfrm>
            <a:off x="495300" y="3186457"/>
            <a:ext cx="11201400" cy="621274"/>
          </a:xfrm>
          <a:prstGeom prst="rect">
            <a:avLst/>
          </a:prstGeom>
          <a:solidFill>
            <a:srgbClr val="606637">
              <a:alpha val="7450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Rockwell"/>
                <a:ea typeface="Rockwell"/>
                <a:cs typeface="Rockwell"/>
                <a:sym typeface="Rockwell"/>
              </a:rPr>
              <a:t>Regional Staffing Model</a:t>
            </a:r>
            <a:endParaRPr/>
          </a:p>
        </p:txBody>
      </p:sp>
      <p:sp>
        <p:nvSpPr>
          <p:cNvPr id="201" name="Google Shape;201;p16"/>
          <p:cNvSpPr/>
          <p:nvPr/>
        </p:nvSpPr>
        <p:spPr>
          <a:xfrm>
            <a:off x="7766461" y="6379789"/>
            <a:ext cx="4321551" cy="282267"/>
          </a:xfrm>
          <a:prstGeom prst="rect">
            <a:avLst/>
          </a:prstGeom>
          <a:solidFill>
            <a:srgbClr val="606637">
              <a:alpha val="73725"/>
            </a:srgbClr>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ckwell"/>
                <a:ea typeface="Rockwell"/>
                <a:cs typeface="Rockwell"/>
                <a:sym typeface="Rockwell"/>
              </a:rPr>
              <a:t>Cameron Davidson, courtesy of The Nature Conservancy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500"/>
                                        <p:tgtEl>
                                          <p:spTgt spid="195"/>
                                        </p:tgtEl>
                                      </p:cBhvr>
                                    </p:animEffect>
                                  </p:childTnLst>
                                </p:cTn>
                              </p:par>
                              <p:par>
                                <p:cTn id="8" presetID="10" presetClass="entr" presetSubtype="0" fill="hold" nodeType="withEffect">
                                  <p:stCondLst>
                                    <p:cond delay="0"/>
                                  </p:stCondLst>
                                  <p:childTnLst>
                                    <p:set>
                                      <p:cBhvr>
                                        <p:cTn id="9" dur="1" fill="hold">
                                          <p:stCondLst>
                                            <p:cond delay="0"/>
                                          </p:stCondLst>
                                        </p:cTn>
                                        <p:tgtEl>
                                          <p:spTgt spid="196"/>
                                        </p:tgtEl>
                                        <p:attrNameLst>
                                          <p:attrName>style.visibility</p:attrName>
                                        </p:attrNameLst>
                                      </p:cBhvr>
                                      <p:to>
                                        <p:strVal val="visible"/>
                                      </p:to>
                                    </p:set>
                                    <p:animEffect transition="in" filter="fade">
                                      <p:cBhvr>
                                        <p:cTn id="10" dur="500"/>
                                        <p:tgtEl>
                                          <p:spTgt spid="196"/>
                                        </p:tgtEl>
                                      </p:cBhvr>
                                    </p:animEffect>
                                  </p:childTnLst>
                                </p:cTn>
                              </p:par>
                              <p:par>
                                <p:cTn id="11" presetID="10" presetClass="entr" presetSubtype="0" fill="hold" nodeType="withEffect">
                                  <p:stCondLst>
                                    <p:cond delay="0"/>
                                  </p:stCondLst>
                                  <p:childTnLst>
                                    <p:set>
                                      <p:cBhvr>
                                        <p:cTn id="12" dur="1" fill="hold">
                                          <p:stCondLst>
                                            <p:cond delay="0"/>
                                          </p:stCondLst>
                                        </p:cTn>
                                        <p:tgtEl>
                                          <p:spTgt spid="197"/>
                                        </p:tgtEl>
                                        <p:attrNameLst>
                                          <p:attrName>style.visibility</p:attrName>
                                        </p:attrNameLst>
                                      </p:cBhvr>
                                      <p:to>
                                        <p:strVal val="visible"/>
                                      </p:to>
                                    </p:set>
                                    <p:animEffect transition="in" filter="fade">
                                      <p:cBhvr>
                                        <p:cTn id="13" dur="500"/>
                                        <p:tgtEl>
                                          <p:spTgt spid="197"/>
                                        </p:tgtEl>
                                      </p:cBhvr>
                                    </p:animEffect>
                                  </p:childTnLst>
                                </p:cTn>
                              </p:par>
                              <p:par>
                                <p:cTn id="14" presetID="10" presetClass="entr" presetSubtype="0" fill="hold" nodeType="withEffect">
                                  <p:stCondLst>
                                    <p:cond delay="0"/>
                                  </p:stCondLst>
                                  <p:childTnLst>
                                    <p:set>
                                      <p:cBhvr>
                                        <p:cTn id="15" dur="1" fill="hold">
                                          <p:stCondLst>
                                            <p:cond delay="0"/>
                                          </p:stCondLst>
                                        </p:cTn>
                                        <p:tgtEl>
                                          <p:spTgt spid="200"/>
                                        </p:tgtEl>
                                        <p:attrNameLst>
                                          <p:attrName>style.visibility</p:attrName>
                                        </p:attrNameLst>
                                      </p:cBhvr>
                                      <p:to>
                                        <p:strVal val="visible"/>
                                      </p:to>
                                    </p:set>
                                    <p:animEffect transition="in" filter="fade">
                                      <p:cBhvr>
                                        <p:cTn id="16" dur="500"/>
                                        <p:tgtEl>
                                          <p:spTgt spid="200"/>
                                        </p:tgtEl>
                                      </p:cBhvr>
                                    </p:animEffect>
                                  </p:childTnLst>
                                </p:cTn>
                              </p:par>
                              <p:par>
                                <p:cTn id="17" presetID="10" presetClass="entr" presetSubtype="0" fill="hold" nodeType="withEffect">
                                  <p:stCondLst>
                                    <p:cond delay="0"/>
                                  </p:stCondLst>
                                  <p:childTnLst>
                                    <p:set>
                                      <p:cBhvr>
                                        <p:cTn id="18" dur="1" fill="hold">
                                          <p:stCondLst>
                                            <p:cond delay="0"/>
                                          </p:stCondLst>
                                        </p:cTn>
                                        <p:tgtEl>
                                          <p:spTgt spid="198"/>
                                        </p:tgtEl>
                                        <p:attrNameLst>
                                          <p:attrName>style.visibility</p:attrName>
                                        </p:attrNameLst>
                                      </p:cBhvr>
                                      <p:to>
                                        <p:strVal val="visible"/>
                                      </p:to>
                                    </p:set>
                                    <p:animEffect transition="in" filter="fade">
                                      <p:cBhvr>
                                        <p:cTn id="19" dur="500"/>
                                        <p:tgtEl>
                                          <p:spTgt spid="198"/>
                                        </p:tgtEl>
                                      </p:cBhvr>
                                    </p:animEffect>
                                  </p:childTnLst>
                                </p:cTn>
                              </p:par>
                              <p:par>
                                <p:cTn id="20" presetID="10" presetClass="entr" presetSubtype="0" fill="hold" nodeType="withEffect">
                                  <p:stCondLst>
                                    <p:cond delay="2000"/>
                                  </p:stCondLst>
                                  <p:childTnLst>
                                    <p:set>
                                      <p:cBhvr>
                                        <p:cTn id="21" dur="1" fill="hold">
                                          <p:stCondLst>
                                            <p:cond delay="0"/>
                                          </p:stCondLst>
                                        </p:cTn>
                                        <p:tgtEl>
                                          <p:spTgt spid="199"/>
                                        </p:tgtEl>
                                        <p:attrNameLst>
                                          <p:attrName>style.visibility</p:attrName>
                                        </p:attrNameLst>
                                      </p:cBhvr>
                                      <p:to>
                                        <p:strVal val="visible"/>
                                      </p:to>
                                    </p:set>
                                    <p:animEffect transition="in" filter="fade">
                                      <p:cBhvr>
                                        <p:cTn id="22" dur="29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1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08" name="Google Shape;208;p17"/>
          <p:cNvSpPr txBox="1"/>
          <p:nvPr/>
        </p:nvSpPr>
        <p:spPr>
          <a:xfrm>
            <a:off x="891666" y="124852"/>
            <a:ext cx="5657850" cy="4847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50" b="1">
                <a:solidFill>
                  <a:srgbClr val="606637"/>
                </a:solidFill>
                <a:latin typeface="Rockwell"/>
                <a:ea typeface="Rockwell"/>
                <a:cs typeface="Rockwell"/>
                <a:sym typeface="Rockwell"/>
              </a:rPr>
              <a:t>Regional Approach</a:t>
            </a:r>
            <a:endParaRPr/>
          </a:p>
        </p:txBody>
      </p:sp>
      <p:pic>
        <p:nvPicPr>
          <p:cNvPr id="209" name="Google Shape;209;p17"/>
          <p:cNvPicPr preferRelativeResize="0"/>
          <p:nvPr/>
        </p:nvPicPr>
        <p:blipFill rotWithShape="1">
          <a:blip r:embed="rId4">
            <a:alphaModFix/>
          </a:blip>
          <a:srcRect/>
          <a:stretch/>
        </p:blipFill>
        <p:spPr>
          <a:xfrm>
            <a:off x="139700" y="129325"/>
            <a:ext cx="612266" cy="632675"/>
          </a:xfrm>
          <a:prstGeom prst="rect">
            <a:avLst/>
          </a:prstGeom>
          <a:noFill/>
          <a:ln>
            <a:noFill/>
          </a:ln>
        </p:spPr>
      </p:pic>
      <p:pic>
        <p:nvPicPr>
          <p:cNvPr id="210" name="Google Shape;210;p17" descr="A picture containing text&#10;&#10;Description automatically generated"/>
          <p:cNvPicPr preferRelativeResize="0"/>
          <p:nvPr/>
        </p:nvPicPr>
        <p:blipFill rotWithShape="1">
          <a:blip r:embed="rId5">
            <a:alphaModFix/>
          </a:blip>
          <a:srcRect l="3230" t="6792" r="5357" b="11593"/>
          <a:stretch/>
        </p:blipFill>
        <p:spPr>
          <a:xfrm>
            <a:off x="1072777" y="726263"/>
            <a:ext cx="9290423" cy="5509438"/>
          </a:xfrm>
          <a:prstGeom prst="rect">
            <a:avLst/>
          </a:prstGeom>
          <a:noFill/>
          <a:ln>
            <a:noFill/>
          </a:ln>
        </p:spPr>
      </p:pic>
      <p:sp>
        <p:nvSpPr>
          <p:cNvPr id="211" name="Google Shape;211;p17"/>
          <p:cNvSpPr txBox="1"/>
          <p:nvPr/>
        </p:nvSpPr>
        <p:spPr>
          <a:xfrm>
            <a:off x="8382000" y="3059668"/>
            <a:ext cx="914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Rockwell"/>
                <a:ea typeface="Rockwell"/>
                <a:cs typeface="Rockwell"/>
                <a:sym typeface="Rockwell"/>
              </a:rPr>
              <a:t>East</a:t>
            </a:r>
            <a:endParaRPr/>
          </a:p>
        </p:txBody>
      </p:sp>
      <p:sp>
        <p:nvSpPr>
          <p:cNvPr id="212" name="Google Shape;212;p17"/>
          <p:cNvSpPr txBox="1"/>
          <p:nvPr/>
        </p:nvSpPr>
        <p:spPr>
          <a:xfrm>
            <a:off x="5787516" y="1335863"/>
            <a:ext cx="1524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Rockwell"/>
                <a:ea typeface="Rockwell"/>
                <a:cs typeface="Rockwell"/>
                <a:sym typeface="Rockwell"/>
              </a:rPr>
              <a:t>Northern</a:t>
            </a:r>
            <a:endParaRPr/>
          </a:p>
          <a:p>
            <a:pPr marL="0" marR="0" lvl="0" indent="0" algn="ctr" rtl="0">
              <a:spcBef>
                <a:spcPts val="0"/>
              </a:spcBef>
              <a:spcAft>
                <a:spcPts val="0"/>
              </a:spcAft>
              <a:buNone/>
            </a:pPr>
            <a:r>
              <a:rPr lang="en-US" sz="1800">
                <a:solidFill>
                  <a:schemeClr val="lt1"/>
                </a:solidFill>
                <a:latin typeface="Rockwell"/>
                <a:ea typeface="Rockwell"/>
                <a:cs typeface="Rockwell"/>
                <a:sym typeface="Rockwell"/>
              </a:rPr>
              <a:t>Front</a:t>
            </a:r>
            <a:endParaRPr/>
          </a:p>
          <a:p>
            <a:pPr marL="0" marR="0" lvl="0" indent="0" algn="ctr" rtl="0">
              <a:spcBef>
                <a:spcPts val="0"/>
              </a:spcBef>
              <a:spcAft>
                <a:spcPts val="0"/>
              </a:spcAft>
              <a:buNone/>
            </a:pPr>
            <a:r>
              <a:rPr lang="en-US" sz="1800">
                <a:solidFill>
                  <a:schemeClr val="lt1"/>
                </a:solidFill>
                <a:latin typeface="Rockwell"/>
                <a:ea typeface="Rockwell"/>
                <a:cs typeface="Rockwell"/>
                <a:sym typeface="Rockwell"/>
              </a:rPr>
              <a:t>Range</a:t>
            </a:r>
            <a:endParaRPr/>
          </a:p>
        </p:txBody>
      </p:sp>
      <p:sp>
        <p:nvSpPr>
          <p:cNvPr id="213" name="Google Shape;213;p17"/>
          <p:cNvSpPr txBox="1"/>
          <p:nvPr/>
        </p:nvSpPr>
        <p:spPr>
          <a:xfrm>
            <a:off x="5867400" y="3877270"/>
            <a:ext cx="1524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Rockwell"/>
                <a:ea typeface="Rockwell"/>
                <a:cs typeface="Rockwell"/>
                <a:sym typeface="Rockwell"/>
              </a:rPr>
              <a:t>Southern</a:t>
            </a:r>
            <a:endParaRPr/>
          </a:p>
          <a:p>
            <a:pPr marL="0" marR="0" lvl="0" indent="0" algn="ctr" rtl="0">
              <a:spcBef>
                <a:spcPts val="0"/>
              </a:spcBef>
              <a:spcAft>
                <a:spcPts val="0"/>
              </a:spcAft>
              <a:buNone/>
            </a:pPr>
            <a:r>
              <a:rPr lang="en-US" sz="1800">
                <a:solidFill>
                  <a:schemeClr val="lt1"/>
                </a:solidFill>
                <a:latin typeface="Rockwell"/>
                <a:ea typeface="Rockwell"/>
                <a:cs typeface="Rockwell"/>
                <a:sym typeface="Rockwell"/>
              </a:rPr>
              <a:t>Front</a:t>
            </a:r>
            <a:endParaRPr/>
          </a:p>
          <a:p>
            <a:pPr marL="0" marR="0" lvl="0" indent="0" algn="ctr" rtl="0">
              <a:spcBef>
                <a:spcPts val="0"/>
              </a:spcBef>
              <a:spcAft>
                <a:spcPts val="0"/>
              </a:spcAft>
              <a:buNone/>
            </a:pPr>
            <a:r>
              <a:rPr lang="en-US" sz="1800">
                <a:solidFill>
                  <a:schemeClr val="lt1"/>
                </a:solidFill>
                <a:latin typeface="Rockwell"/>
                <a:ea typeface="Rockwell"/>
                <a:cs typeface="Rockwell"/>
                <a:sym typeface="Rockwell"/>
              </a:rPr>
              <a:t>Range</a:t>
            </a:r>
            <a:endParaRPr/>
          </a:p>
        </p:txBody>
      </p:sp>
      <p:sp>
        <p:nvSpPr>
          <p:cNvPr id="214" name="Google Shape;214;p17"/>
          <p:cNvSpPr txBox="1"/>
          <p:nvPr/>
        </p:nvSpPr>
        <p:spPr>
          <a:xfrm>
            <a:off x="3735642" y="1971735"/>
            <a:ext cx="1524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Rockwell"/>
                <a:ea typeface="Rockwell"/>
                <a:cs typeface="Rockwell"/>
                <a:sym typeface="Rockwell"/>
              </a:rPr>
              <a:t>North </a:t>
            </a:r>
            <a:endParaRPr/>
          </a:p>
          <a:p>
            <a:pPr marL="0" marR="0" lvl="0" indent="0" algn="ctr" rtl="0">
              <a:spcBef>
                <a:spcPts val="0"/>
              </a:spcBef>
              <a:spcAft>
                <a:spcPts val="0"/>
              </a:spcAft>
              <a:buNone/>
            </a:pPr>
            <a:r>
              <a:rPr lang="en-US" sz="1800">
                <a:solidFill>
                  <a:schemeClr val="lt1"/>
                </a:solidFill>
                <a:latin typeface="Rockwell"/>
                <a:ea typeface="Rockwell"/>
                <a:cs typeface="Rockwell"/>
                <a:sym typeface="Rockwell"/>
              </a:rPr>
              <a:t>Central</a:t>
            </a:r>
            <a:endParaRPr/>
          </a:p>
        </p:txBody>
      </p:sp>
      <p:sp>
        <p:nvSpPr>
          <p:cNvPr id="215" name="Google Shape;215;p17"/>
          <p:cNvSpPr txBox="1"/>
          <p:nvPr/>
        </p:nvSpPr>
        <p:spPr>
          <a:xfrm>
            <a:off x="1447800" y="2496234"/>
            <a:ext cx="15240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Rockwell"/>
                <a:ea typeface="Rockwell"/>
                <a:cs typeface="Rockwell"/>
                <a:sym typeface="Rockwell"/>
              </a:rPr>
              <a:t>West</a:t>
            </a:r>
            <a:endParaRPr/>
          </a:p>
        </p:txBody>
      </p:sp>
      <p:sp>
        <p:nvSpPr>
          <p:cNvPr id="216" name="Google Shape;216;p17"/>
          <p:cNvSpPr txBox="1"/>
          <p:nvPr/>
        </p:nvSpPr>
        <p:spPr>
          <a:xfrm>
            <a:off x="2438400" y="5105400"/>
            <a:ext cx="15240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Rockwell"/>
                <a:ea typeface="Rockwell"/>
                <a:cs typeface="Rockwell"/>
                <a:sym typeface="Rockwell"/>
              </a:rPr>
              <a:t>Southwest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14" descr="A body of water surrounded by trees&#10;&#10;Description automatically generated"/>
          <p:cNvPicPr preferRelativeResize="0"/>
          <p:nvPr/>
        </p:nvPicPr>
        <p:blipFill rotWithShape="1">
          <a:blip r:embed="rId3">
            <a:alphaModFix/>
          </a:blip>
          <a:srcRect/>
          <a:stretch/>
        </p:blipFill>
        <p:spPr>
          <a:xfrm>
            <a:off x="0" y="7470"/>
            <a:ext cx="12192000" cy="6843059"/>
          </a:xfrm>
          <a:prstGeom prst="rect">
            <a:avLst/>
          </a:prstGeom>
          <a:noFill/>
          <a:ln>
            <a:noFill/>
          </a:ln>
        </p:spPr>
      </p:pic>
      <p:sp>
        <p:nvSpPr>
          <p:cNvPr id="223" name="Google Shape;223;p14"/>
          <p:cNvSpPr/>
          <p:nvPr/>
        </p:nvSpPr>
        <p:spPr>
          <a:xfrm>
            <a:off x="400106" y="611227"/>
            <a:ext cx="11212984" cy="591716"/>
          </a:xfrm>
          <a:prstGeom prst="rect">
            <a:avLst/>
          </a:prstGeom>
          <a:solidFill>
            <a:srgbClr val="10253F">
              <a:alpha val="7450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a:solidFill>
                  <a:schemeClr val="lt1"/>
                </a:solidFill>
                <a:latin typeface="Rockwell"/>
                <a:ea typeface="Rockwell"/>
                <a:cs typeface="Rockwell"/>
                <a:sym typeface="Rockwell"/>
              </a:rPr>
              <a:t>Program Portfolio </a:t>
            </a:r>
            <a:endParaRPr sz="1800">
              <a:solidFill>
                <a:schemeClr val="dk1"/>
              </a:solidFill>
              <a:latin typeface="Garamond"/>
              <a:ea typeface="Garamond"/>
              <a:cs typeface="Garamond"/>
              <a:sym typeface="Garamond"/>
            </a:endParaRPr>
          </a:p>
        </p:txBody>
      </p:sp>
      <p:sp>
        <p:nvSpPr>
          <p:cNvPr id="224" name="Google Shape;224;p14"/>
          <p:cNvSpPr/>
          <p:nvPr/>
        </p:nvSpPr>
        <p:spPr>
          <a:xfrm>
            <a:off x="400106" y="1345827"/>
            <a:ext cx="5410200" cy="460873"/>
          </a:xfrm>
          <a:prstGeom prst="rect">
            <a:avLst/>
          </a:prstGeom>
          <a:solidFill>
            <a:srgbClr val="606637">
              <a:alpha val="6431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Rockwell"/>
                <a:ea typeface="Rockwell"/>
                <a:cs typeface="Rockwell"/>
                <a:sym typeface="Rockwell"/>
              </a:rPr>
              <a:t>Land Conservation Program</a:t>
            </a:r>
            <a:endParaRPr sz="2200">
              <a:solidFill>
                <a:schemeClr val="lt1"/>
              </a:solidFill>
              <a:latin typeface="Rockwell"/>
              <a:ea typeface="Rockwell"/>
              <a:cs typeface="Rockwell"/>
              <a:sym typeface="Rockwell"/>
            </a:endParaRPr>
          </a:p>
        </p:txBody>
      </p:sp>
      <p:sp>
        <p:nvSpPr>
          <p:cNvPr id="225" name="Google Shape;225;p14"/>
          <p:cNvSpPr/>
          <p:nvPr/>
        </p:nvSpPr>
        <p:spPr>
          <a:xfrm>
            <a:off x="400106" y="1977031"/>
            <a:ext cx="5410201" cy="460873"/>
          </a:xfrm>
          <a:prstGeom prst="rect">
            <a:avLst/>
          </a:prstGeom>
          <a:solidFill>
            <a:srgbClr val="606637">
              <a:alpha val="6431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Rockwell"/>
                <a:ea typeface="Rockwell"/>
                <a:cs typeface="Rockwell"/>
                <a:sym typeface="Rockwell"/>
              </a:rPr>
              <a:t>Community Impact Program</a:t>
            </a:r>
            <a:endParaRPr/>
          </a:p>
        </p:txBody>
      </p:sp>
      <p:sp>
        <p:nvSpPr>
          <p:cNvPr id="226" name="Google Shape;226;p14"/>
          <p:cNvSpPr/>
          <p:nvPr/>
        </p:nvSpPr>
        <p:spPr>
          <a:xfrm>
            <a:off x="400106" y="3878639"/>
            <a:ext cx="5410201" cy="457200"/>
          </a:xfrm>
          <a:prstGeom prst="rect">
            <a:avLst/>
          </a:prstGeom>
          <a:solidFill>
            <a:srgbClr val="606637">
              <a:alpha val="6431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Rockwell"/>
                <a:ea typeface="Rockwell"/>
                <a:cs typeface="Rockwell"/>
                <a:sym typeface="Rockwell"/>
              </a:rPr>
              <a:t>RESTORE</a:t>
            </a:r>
            <a:endParaRPr sz="2200">
              <a:solidFill>
                <a:schemeClr val="lt1"/>
              </a:solidFill>
              <a:latin typeface="Rockwell"/>
              <a:ea typeface="Rockwell"/>
              <a:cs typeface="Rockwell"/>
              <a:sym typeface="Rockwell"/>
            </a:endParaRPr>
          </a:p>
        </p:txBody>
      </p:sp>
      <p:sp>
        <p:nvSpPr>
          <p:cNvPr id="227" name="Google Shape;227;p14"/>
          <p:cNvSpPr/>
          <p:nvPr/>
        </p:nvSpPr>
        <p:spPr>
          <a:xfrm>
            <a:off x="400106" y="3247435"/>
            <a:ext cx="5422906" cy="460873"/>
          </a:xfrm>
          <a:prstGeom prst="rect">
            <a:avLst/>
          </a:prstGeom>
          <a:solidFill>
            <a:srgbClr val="606637">
              <a:alpha val="6431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Rockwell"/>
                <a:ea typeface="Rockwell"/>
                <a:cs typeface="Rockwell"/>
                <a:sym typeface="Rockwell"/>
              </a:rPr>
              <a:t>Stewardship Impact Program</a:t>
            </a:r>
            <a:endParaRPr sz="2200">
              <a:solidFill>
                <a:schemeClr val="lt1"/>
              </a:solidFill>
              <a:latin typeface="Rockwell"/>
              <a:ea typeface="Rockwell"/>
              <a:cs typeface="Rockwell"/>
              <a:sym typeface="Rockwell"/>
            </a:endParaRPr>
          </a:p>
        </p:txBody>
      </p:sp>
      <p:sp>
        <p:nvSpPr>
          <p:cNvPr id="228" name="Google Shape;228;p14"/>
          <p:cNvSpPr/>
          <p:nvPr/>
        </p:nvSpPr>
        <p:spPr>
          <a:xfrm>
            <a:off x="6190187" y="1388827"/>
            <a:ext cx="5422905" cy="460873"/>
          </a:xfrm>
          <a:prstGeom prst="rect">
            <a:avLst/>
          </a:prstGeom>
          <a:solidFill>
            <a:srgbClr val="606637">
              <a:alpha val="6431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Rockwell"/>
                <a:ea typeface="Rockwell"/>
                <a:cs typeface="Rockwell"/>
                <a:sym typeface="Rockwell"/>
              </a:rPr>
              <a:t>Centennial Program</a:t>
            </a:r>
            <a:endParaRPr sz="2200">
              <a:solidFill>
                <a:schemeClr val="lt1"/>
              </a:solidFill>
              <a:latin typeface="Rockwell"/>
              <a:ea typeface="Rockwell"/>
              <a:cs typeface="Rockwell"/>
              <a:sym typeface="Rockwell"/>
            </a:endParaRPr>
          </a:p>
        </p:txBody>
      </p:sp>
      <p:sp>
        <p:nvSpPr>
          <p:cNvPr id="229" name="Google Shape;229;p14"/>
          <p:cNvSpPr/>
          <p:nvPr/>
        </p:nvSpPr>
        <p:spPr>
          <a:xfrm>
            <a:off x="9154808" y="6379790"/>
            <a:ext cx="2743200" cy="275700"/>
          </a:xfrm>
          <a:prstGeom prst="rect">
            <a:avLst/>
          </a:prstGeom>
          <a:solidFill>
            <a:srgbClr val="606637">
              <a:alpha val="74509"/>
            </a:srgb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200">
                <a:solidFill>
                  <a:schemeClr val="lt1"/>
                </a:solidFill>
                <a:latin typeface="Rockwell"/>
                <a:ea typeface="Rockwell"/>
                <a:cs typeface="Rockwell"/>
                <a:sym typeface="Rockwell"/>
              </a:rPr>
              <a:t>San Luis Valley</a:t>
            </a:r>
            <a:endParaRPr sz="1200">
              <a:solidFill>
                <a:schemeClr val="dk1"/>
              </a:solidFill>
              <a:latin typeface="Garamond"/>
              <a:ea typeface="Garamond"/>
              <a:cs typeface="Garamond"/>
              <a:sym typeface="Garamond"/>
            </a:endParaRPr>
          </a:p>
        </p:txBody>
      </p:sp>
      <p:sp>
        <p:nvSpPr>
          <p:cNvPr id="230" name="Google Shape;230;p14"/>
          <p:cNvSpPr/>
          <p:nvPr/>
        </p:nvSpPr>
        <p:spPr>
          <a:xfrm>
            <a:off x="383640" y="2630350"/>
            <a:ext cx="5422906" cy="460873"/>
          </a:xfrm>
          <a:prstGeom prst="rect">
            <a:avLst/>
          </a:prstGeom>
          <a:solidFill>
            <a:srgbClr val="606637">
              <a:alpha val="6431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Rockwell"/>
                <a:ea typeface="Rockwell"/>
                <a:cs typeface="Rockwell"/>
                <a:sym typeface="Rockwell"/>
              </a:rPr>
              <a:t>Planning &amp; Capacity Program</a:t>
            </a:r>
            <a:endParaRPr sz="2400">
              <a:solidFill>
                <a:schemeClr val="lt1"/>
              </a:solidFill>
              <a:latin typeface="Rockwell"/>
              <a:ea typeface="Rockwell"/>
              <a:cs typeface="Rockwell"/>
              <a:sym typeface="Rockwell"/>
            </a:endParaRPr>
          </a:p>
        </p:txBody>
      </p:sp>
      <p:sp>
        <p:nvSpPr>
          <p:cNvPr id="231" name="Google Shape;231;p14"/>
          <p:cNvSpPr/>
          <p:nvPr/>
        </p:nvSpPr>
        <p:spPr>
          <a:xfrm>
            <a:off x="400107" y="4506170"/>
            <a:ext cx="5410200" cy="457200"/>
          </a:xfrm>
          <a:prstGeom prst="rect">
            <a:avLst/>
          </a:prstGeom>
          <a:solidFill>
            <a:srgbClr val="606637">
              <a:alpha val="6431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Rockwell"/>
                <a:ea typeface="Rockwell"/>
                <a:cs typeface="Rockwell"/>
                <a:sym typeface="Rockwell"/>
              </a:rPr>
              <a:t>Conservation Service Corps</a:t>
            </a:r>
            <a:endParaRPr/>
          </a:p>
        </p:txBody>
      </p:sp>
      <p:sp>
        <p:nvSpPr>
          <p:cNvPr id="232" name="Google Shape;232;p14"/>
          <p:cNvSpPr/>
          <p:nvPr/>
        </p:nvSpPr>
        <p:spPr>
          <a:xfrm>
            <a:off x="6190186" y="2627899"/>
            <a:ext cx="5422905" cy="460873"/>
          </a:xfrm>
          <a:prstGeom prst="rect">
            <a:avLst/>
          </a:prstGeom>
          <a:solidFill>
            <a:srgbClr val="606637">
              <a:alpha val="6431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Rockwell"/>
                <a:ea typeface="Rockwell"/>
                <a:cs typeface="Rockwell"/>
                <a:sym typeface="Rockwell"/>
              </a:rPr>
              <a:t>Fellowship Program</a:t>
            </a:r>
            <a:endParaRPr sz="2200">
              <a:solidFill>
                <a:schemeClr val="lt1"/>
              </a:solidFill>
              <a:latin typeface="Rockwell"/>
              <a:ea typeface="Rockwell"/>
              <a:cs typeface="Rockwell"/>
              <a:sym typeface="Rockwell"/>
            </a:endParaRPr>
          </a:p>
        </p:txBody>
      </p:sp>
      <p:sp>
        <p:nvSpPr>
          <p:cNvPr id="233" name="Google Shape;233;p14"/>
          <p:cNvSpPr/>
          <p:nvPr/>
        </p:nvSpPr>
        <p:spPr>
          <a:xfrm>
            <a:off x="6190187" y="2008363"/>
            <a:ext cx="5422905" cy="460873"/>
          </a:xfrm>
          <a:prstGeom prst="rect">
            <a:avLst/>
          </a:prstGeom>
          <a:solidFill>
            <a:srgbClr val="606637">
              <a:alpha val="6431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Rockwell"/>
                <a:ea typeface="Rockwell"/>
                <a:cs typeface="Rockwell"/>
                <a:sym typeface="Rockwell"/>
              </a:rPr>
              <a:t>Generation Wild</a:t>
            </a:r>
            <a:endParaRPr sz="2200">
              <a:solidFill>
                <a:schemeClr val="lt1"/>
              </a:solidFill>
              <a:latin typeface="Rockwell"/>
              <a:ea typeface="Rockwell"/>
              <a:cs typeface="Rockwell"/>
              <a:sym typeface="Rockwell"/>
            </a:endParaRPr>
          </a:p>
        </p:txBody>
      </p:sp>
      <p:sp>
        <p:nvSpPr>
          <p:cNvPr id="234" name="Google Shape;234;p14"/>
          <p:cNvSpPr/>
          <p:nvPr/>
        </p:nvSpPr>
        <p:spPr>
          <a:xfrm>
            <a:off x="6190185" y="3247435"/>
            <a:ext cx="5422905" cy="460873"/>
          </a:xfrm>
          <a:prstGeom prst="rect">
            <a:avLst/>
          </a:prstGeom>
          <a:solidFill>
            <a:srgbClr val="606637">
              <a:alpha val="6431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Rockwell"/>
                <a:ea typeface="Rockwell"/>
                <a:cs typeface="Rockwell"/>
                <a:sym typeface="Rockwell"/>
              </a:rPr>
              <a:t>Colorado Parks &amp; Wildlife</a:t>
            </a:r>
            <a:endParaRPr sz="2200">
              <a:solidFill>
                <a:schemeClr val="lt1"/>
              </a:solidFill>
              <a:latin typeface="Rockwell"/>
              <a:ea typeface="Rockwell"/>
              <a:cs typeface="Rockwell"/>
              <a:sym typeface="Rockwell"/>
            </a:endParaRPr>
          </a:p>
        </p:txBody>
      </p:sp>
      <p:sp>
        <p:nvSpPr>
          <p:cNvPr id="235" name="Google Shape;235;p14"/>
          <p:cNvSpPr/>
          <p:nvPr/>
        </p:nvSpPr>
        <p:spPr>
          <a:xfrm>
            <a:off x="6485995" y="3866971"/>
            <a:ext cx="5127095" cy="457200"/>
          </a:xfrm>
          <a:prstGeom prst="rect">
            <a:avLst/>
          </a:prstGeom>
          <a:solidFill>
            <a:srgbClr val="606637">
              <a:alpha val="6431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Rockwell"/>
                <a:ea typeface="Rockwell"/>
                <a:cs typeface="Rockwell"/>
                <a:sym typeface="Rockwell"/>
              </a:rPr>
              <a:t>Director’s Innovation Fund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500"/>
                                        <p:tgtEl>
                                          <p:spTgt spid="223"/>
                                        </p:tgtEl>
                                      </p:cBhvr>
                                    </p:animEffect>
                                  </p:childTnLst>
                                </p:cTn>
                              </p:par>
                              <p:par>
                                <p:cTn id="8" presetID="10" presetClass="entr" presetSubtype="0" fill="hold" nodeType="withEffect">
                                  <p:stCondLst>
                                    <p:cond delay="100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500"/>
                                        <p:tgtEl>
                                          <p:spTgt spid="224"/>
                                        </p:tgtEl>
                                      </p:cBhvr>
                                    </p:animEffect>
                                  </p:childTnLst>
                                </p:cTn>
                              </p:par>
                              <p:par>
                                <p:cTn id="11" presetID="10" presetClass="entr" presetSubtype="0" fill="hold" nodeType="withEffect">
                                  <p:stCondLst>
                                    <p:cond delay="1000"/>
                                  </p:stCondLst>
                                  <p:childTnLst>
                                    <p:set>
                                      <p:cBhvr>
                                        <p:cTn id="12" dur="1" fill="hold">
                                          <p:stCondLst>
                                            <p:cond delay="0"/>
                                          </p:stCondLst>
                                        </p:cTn>
                                        <p:tgtEl>
                                          <p:spTgt spid="225"/>
                                        </p:tgtEl>
                                        <p:attrNameLst>
                                          <p:attrName>style.visibility</p:attrName>
                                        </p:attrNameLst>
                                      </p:cBhvr>
                                      <p:to>
                                        <p:strVal val="visible"/>
                                      </p:to>
                                    </p:set>
                                    <p:animEffect transition="in" filter="fade">
                                      <p:cBhvr>
                                        <p:cTn id="13" dur="500"/>
                                        <p:tgtEl>
                                          <p:spTgt spid="225"/>
                                        </p:tgtEl>
                                      </p:cBhvr>
                                    </p:animEffect>
                                  </p:childTnLst>
                                </p:cTn>
                              </p:par>
                              <p:par>
                                <p:cTn id="14" presetID="10" presetClass="entr" presetSubtype="0" fill="hold" nodeType="withEffect">
                                  <p:stCondLst>
                                    <p:cond delay="1000"/>
                                  </p:stCondLst>
                                  <p:childTnLst>
                                    <p:set>
                                      <p:cBhvr>
                                        <p:cTn id="15" dur="1" fill="hold">
                                          <p:stCondLst>
                                            <p:cond delay="0"/>
                                          </p:stCondLst>
                                        </p:cTn>
                                        <p:tgtEl>
                                          <p:spTgt spid="227"/>
                                        </p:tgtEl>
                                        <p:attrNameLst>
                                          <p:attrName>style.visibility</p:attrName>
                                        </p:attrNameLst>
                                      </p:cBhvr>
                                      <p:to>
                                        <p:strVal val="visible"/>
                                      </p:to>
                                    </p:set>
                                    <p:animEffect transition="in" filter="fade">
                                      <p:cBhvr>
                                        <p:cTn id="16" dur="500"/>
                                        <p:tgtEl>
                                          <p:spTgt spid="227"/>
                                        </p:tgtEl>
                                      </p:cBhvr>
                                    </p:animEffect>
                                  </p:childTnLst>
                                </p:cTn>
                              </p:par>
                              <p:par>
                                <p:cTn id="17" presetID="10" presetClass="entr" presetSubtype="0" fill="hold" nodeType="withEffect">
                                  <p:stCondLst>
                                    <p:cond delay="1000"/>
                                  </p:stCondLst>
                                  <p:childTnLst>
                                    <p:set>
                                      <p:cBhvr>
                                        <p:cTn id="18" dur="1" fill="hold">
                                          <p:stCondLst>
                                            <p:cond delay="0"/>
                                          </p:stCondLst>
                                        </p:cTn>
                                        <p:tgtEl>
                                          <p:spTgt spid="226"/>
                                        </p:tgtEl>
                                        <p:attrNameLst>
                                          <p:attrName>style.visibility</p:attrName>
                                        </p:attrNameLst>
                                      </p:cBhvr>
                                      <p:to>
                                        <p:strVal val="visible"/>
                                      </p:to>
                                    </p:set>
                                    <p:animEffect transition="in" filter="fade">
                                      <p:cBhvr>
                                        <p:cTn id="19" dur="500"/>
                                        <p:tgtEl>
                                          <p:spTgt spid="226"/>
                                        </p:tgtEl>
                                      </p:cBhvr>
                                    </p:animEffect>
                                  </p:childTnLst>
                                </p:cTn>
                              </p:par>
                              <p:par>
                                <p:cTn id="20" presetID="10" presetClass="entr" presetSubtype="0" fill="hold" nodeType="withEffect">
                                  <p:stCondLst>
                                    <p:cond delay="1000"/>
                                  </p:stCondLst>
                                  <p:childTnLst>
                                    <p:set>
                                      <p:cBhvr>
                                        <p:cTn id="21" dur="1" fill="hold">
                                          <p:stCondLst>
                                            <p:cond delay="0"/>
                                          </p:stCondLst>
                                        </p:cTn>
                                        <p:tgtEl>
                                          <p:spTgt spid="228"/>
                                        </p:tgtEl>
                                        <p:attrNameLst>
                                          <p:attrName>style.visibility</p:attrName>
                                        </p:attrNameLst>
                                      </p:cBhvr>
                                      <p:to>
                                        <p:strVal val="visible"/>
                                      </p:to>
                                    </p:set>
                                    <p:animEffect transition="in" filter="fade">
                                      <p:cBhvr>
                                        <p:cTn id="22" dur="500"/>
                                        <p:tgtEl>
                                          <p:spTgt spid="228"/>
                                        </p:tgtEl>
                                      </p:cBhvr>
                                    </p:animEffect>
                                  </p:childTnLst>
                                </p:cTn>
                              </p:par>
                              <p:par>
                                <p:cTn id="23" presetID="10" presetClass="entr" presetSubtype="0" fill="hold" nodeType="withEffect">
                                  <p:stCondLst>
                                    <p:cond delay="1000"/>
                                  </p:stCondLst>
                                  <p:childTnLst>
                                    <p:set>
                                      <p:cBhvr>
                                        <p:cTn id="24" dur="1" fill="hold">
                                          <p:stCondLst>
                                            <p:cond delay="0"/>
                                          </p:stCondLst>
                                        </p:cTn>
                                        <p:tgtEl>
                                          <p:spTgt spid="230"/>
                                        </p:tgtEl>
                                        <p:attrNameLst>
                                          <p:attrName>style.visibility</p:attrName>
                                        </p:attrNameLst>
                                      </p:cBhvr>
                                      <p:to>
                                        <p:strVal val="visible"/>
                                      </p:to>
                                    </p:set>
                                    <p:animEffect transition="in" filter="fade">
                                      <p:cBhvr>
                                        <p:cTn id="25" dur="500"/>
                                        <p:tgtEl>
                                          <p:spTgt spid="230"/>
                                        </p:tgtEl>
                                      </p:cBhvr>
                                    </p:animEffect>
                                  </p:childTnLst>
                                </p:cTn>
                              </p:par>
                              <p:par>
                                <p:cTn id="26" presetID="10" presetClass="entr" presetSubtype="0" fill="hold" nodeType="withEffect">
                                  <p:stCondLst>
                                    <p:cond delay="1000"/>
                                  </p:stCondLst>
                                  <p:childTnLst>
                                    <p:set>
                                      <p:cBhvr>
                                        <p:cTn id="27" dur="1" fill="hold">
                                          <p:stCondLst>
                                            <p:cond delay="0"/>
                                          </p:stCondLst>
                                        </p:cTn>
                                        <p:tgtEl>
                                          <p:spTgt spid="231"/>
                                        </p:tgtEl>
                                        <p:attrNameLst>
                                          <p:attrName>style.visibility</p:attrName>
                                        </p:attrNameLst>
                                      </p:cBhvr>
                                      <p:to>
                                        <p:strVal val="visible"/>
                                      </p:to>
                                    </p:set>
                                    <p:animEffect transition="in" filter="fade">
                                      <p:cBhvr>
                                        <p:cTn id="28" dur="500"/>
                                        <p:tgtEl>
                                          <p:spTgt spid="231"/>
                                        </p:tgtEl>
                                      </p:cBhvr>
                                    </p:animEffect>
                                  </p:childTnLst>
                                </p:cTn>
                              </p:par>
                              <p:par>
                                <p:cTn id="29" presetID="10" presetClass="entr" presetSubtype="0" fill="hold" nodeType="withEffect">
                                  <p:stCondLst>
                                    <p:cond delay="1000"/>
                                  </p:stCondLst>
                                  <p:childTnLst>
                                    <p:set>
                                      <p:cBhvr>
                                        <p:cTn id="30" dur="1" fill="hold">
                                          <p:stCondLst>
                                            <p:cond delay="0"/>
                                          </p:stCondLst>
                                        </p:cTn>
                                        <p:tgtEl>
                                          <p:spTgt spid="232"/>
                                        </p:tgtEl>
                                        <p:attrNameLst>
                                          <p:attrName>style.visibility</p:attrName>
                                        </p:attrNameLst>
                                      </p:cBhvr>
                                      <p:to>
                                        <p:strVal val="visible"/>
                                      </p:to>
                                    </p:set>
                                    <p:animEffect transition="in" filter="fade">
                                      <p:cBhvr>
                                        <p:cTn id="31" dur="500"/>
                                        <p:tgtEl>
                                          <p:spTgt spid="232"/>
                                        </p:tgtEl>
                                      </p:cBhvr>
                                    </p:animEffect>
                                  </p:childTnLst>
                                </p:cTn>
                              </p:par>
                              <p:par>
                                <p:cTn id="32" presetID="10" presetClass="entr" presetSubtype="0" fill="hold" nodeType="withEffect">
                                  <p:stCondLst>
                                    <p:cond delay="1000"/>
                                  </p:stCondLst>
                                  <p:childTnLst>
                                    <p:set>
                                      <p:cBhvr>
                                        <p:cTn id="33" dur="1" fill="hold">
                                          <p:stCondLst>
                                            <p:cond delay="0"/>
                                          </p:stCondLst>
                                        </p:cTn>
                                        <p:tgtEl>
                                          <p:spTgt spid="233"/>
                                        </p:tgtEl>
                                        <p:attrNameLst>
                                          <p:attrName>style.visibility</p:attrName>
                                        </p:attrNameLst>
                                      </p:cBhvr>
                                      <p:to>
                                        <p:strVal val="visible"/>
                                      </p:to>
                                    </p:set>
                                    <p:animEffect transition="in" filter="fade">
                                      <p:cBhvr>
                                        <p:cTn id="34" dur="500"/>
                                        <p:tgtEl>
                                          <p:spTgt spid="233"/>
                                        </p:tgtEl>
                                      </p:cBhvr>
                                    </p:animEffect>
                                  </p:childTnLst>
                                </p:cTn>
                              </p:par>
                              <p:par>
                                <p:cTn id="35" presetID="10" presetClass="entr" presetSubtype="0" fill="hold" nodeType="withEffect">
                                  <p:stCondLst>
                                    <p:cond delay="1000"/>
                                  </p:stCondLst>
                                  <p:childTnLst>
                                    <p:set>
                                      <p:cBhvr>
                                        <p:cTn id="36" dur="1" fill="hold">
                                          <p:stCondLst>
                                            <p:cond delay="0"/>
                                          </p:stCondLst>
                                        </p:cTn>
                                        <p:tgtEl>
                                          <p:spTgt spid="234"/>
                                        </p:tgtEl>
                                        <p:attrNameLst>
                                          <p:attrName>style.visibility</p:attrName>
                                        </p:attrNameLst>
                                      </p:cBhvr>
                                      <p:to>
                                        <p:strVal val="visible"/>
                                      </p:to>
                                    </p:set>
                                    <p:animEffect transition="in" filter="fade">
                                      <p:cBhvr>
                                        <p:cTn id="37" dur="500"/>
                                        <p:tgtEl>
                                          <p:spTgt spid="234"/>
                                        </p:tgtEl>
                                      </p:cBhvr>
                                    </p:animEffect>
                                  </p:childTnLst>
                                </p:cTn>
                              </p:par>
                              <p:par>
                                <p:cTn id="38" presetID="10" presetClass="entr" presetSubtype="0" fill="hold" nodeType="withEffect">
                                  <p:stCondLst>
                                    <p:cond delay="1000"/>
                                  </p:stCondLst>
                                  <p:childTnLst>
                                    <p:set>
                                      <p:cBhvr>
                                        <p:cTn id="39" dur="1" fill="hold">
                                          <p:stCondLst>
                                            <p:cond delay="0"/>
                                          </p:stCondLst>
                                        </p:cTn>
                                        <p:tgtEl>
                                          <p:spTgt spid="235"/>
                                        </p:tgtEl>
                                        <p:attrNameLst>
                                          <p:attrName>style.visibility</p:attrName>
                                        </p:attrNameLst>
                                      </p:cBhvr>
                                      <p:to>
                                        <p:strVal val="visible"/>
                                      </p:to>
                                    </p:set>
                                    <p:animEffect transition="in" filter="fade">
                                      <p:cBhvr>
                                        <p:cTn id="40"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11"/>
          <p:cNvPicPr preferRelativeResize="0"/>
          <p:nvPr/>
        </p:nvPicPr>
        <p:blipFill rotWithShape="1">
          <a:blip r:embed="rId3">
            <a:alphaModFix/>
          </a:blip>
          <a:srcRect t="8653" b="8927"/>
          <a:stretch/>
        </p:blipFill>
        <p:spPr>
          <a:xfrm>
            <a:off x="0" y="0"/>
            <a:ext cx="12192000" cy="6858000"/>
          </a:xfrm>
          <a:prstGeom prst="rect">
            <a:avLst/>
          </a:prstGeom>
          <a:noFill/>
          <a:ln>
            <a:noFill/>
          </a:ln>
        </p:spPr>
      </p:pic>
      <p:sp>
        <p:nvSpPr>
          <p:cNvPr id="242" name="Google Shape;242;p11"/>
          <p:cNvSpPr/>
          <p:nvPr/>
        </p:nvSpPr>
        <p:spPr>
          <a:xfrm>
            <a:off x="745956" y="553789"/>
            <a:ext cx="5455922" cy="609600"/>
          </a:xfrm>
          <a:prstGeom prst="rect">
            <a:avLst/>
          </a:prstGeom>
          <a:solidFill>
            <a:srgbClr val="10253F">
              <a:alpha val="73725"/>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Rockwell"/>
                <a:ea typeface="Rockwell"/>
                <a:cs typeface="Rockwell"/>
                <a:sym typeface="Rockwell"/>
              </a:rPr>
              <a:t>CPW Director’s Innovation Fund </a:t>
            </a:r>
            <a:endParaRPr sz="1400" b="0" i="0" u="none" strike="noStrike" cap="none">
              <a:solidFill>
                <a:srgbClr val="000000"/>
              </a:solidFill>
              <a:latin typeface="Arial"/>
              <a:ea typeface="Arial"/>
              <a:cs typeface="Arial"/>
              <a:sym typeface="Arial"/>
            </a:endParaRPr>
          </a:p>
        </p:txBody>
      </p:sp>
      <p:sp>
        <p:nvSpPr>
          <p:cNvPr id="243" name="Google Shape;243;p11"/>
          <p:cNvSpPr/>
          <p:nvPr/>
        </p:nvSpPr>
        <p:spPr>
          <a:xfrm>
            <a:off x="761999" y="1406844"/>
            <a:ext cx="10384971" cy="536960"/>
          </a:xfrm>
          <a:prstGeom prst="rect">
            <a:avLst/>
          </a:prstGeom>
          <a:solidFill>
            <a:srgbClr val="606637">
              <a:alpha val="6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200"/>
              <a:buFont typeface="Rockwell"/>
              <a:buNone/>
            </a:pPr>
            <a:r>
              <a:rPr lang="en-US" sz="2200">
                <a:solidFill>
                  <a:schemeClr val="lt1"/>
                </a:solidFill>
                <a:latin typeface="Rockwell"/>
                <a:ea typeface="Rockwell"/>
                <a:cs typeface="Rockwell"/>
                <a:sym typeface="Rockwell"/>
              </a:rPr>
              <a:t>Program designed to support and benefit CPW field staff with small grants </a:t>
            </a:r>
            <a:endParaRPr/>
          </a:p>
        </p:txBody>
      </p:sp>
      <p:sp>
        <p:nvSpPr>
          <p:cNvPr id="244" name="Google Shape;244;p11"/>
          <p:cNvSpPr/>
          <p:nvPr/>
        </p:nvSpPr>
        <p:spPr>
          <a:xfrm>
            <a:off x="781050" y="2190198"/>
            <a:ext cx="10384970" cy="536960"/>
          </a:xfrm>
          <a:prstGeom prst="rect">
            <a:avLst/>
          </a:prstGeom>
          <a:solidFill>
            <a:srgbClr val="606637">
              <a:alpha val="6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200"/>
              <a:buFont typeface="Rockwell"/>
              <a:buNone/>
            </a:pPr>
            <a:r>
              <a:rPr lang="en-US" sz="2200">
                <a:solidFill>
                  <a:schemeClr val="lt1"/>
                </a:solidFill>
                <a:latin typeface="Rockwell"/>
                <a:ea typeface="Rockwell"/>
                <a:cs typeface="Rockwell"/>
                <a:sym typeface="Rockwell"/>
              </a:rPr>
              <a:t>Funded projects with high visibility and significant visitor benefit </a:t>
            </a:r>
            <a:endParaRPr/>
          </a:p>
        </p:txBody>
      </p:sp>
      <p:sp>
        <p:nvSpPr>
          <p:cNvPr id="245" name="Google Shape;245;p11"/>
          <p:cNvSpPr/>
          <p:nvPr/>
        </p:nvSpPr>
        <p:spPr>
          <a:xfrm>
            <a:off x="781050" y="2923476"/>
            <a:ext cx="10384970" cy="536961"/>
          </a:xfrm>
          <a:prstGeom prst="rect">
            <a:avLst/>
          </a:prstGeom>
          <a:solidFill>
            <a:srgbClr val="606637">
              <a:alpha val="6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200"/>
              <a:buFont typeface="Rockwell"/>
              <a:buNone/>
            </a:pPr>
            <a:r>
              <a:rPr lang="en-US" sz="2200">
                <a:solidFill>
                  <a:schemeClr val="lt1"/>
                </a:solidFill>
                <a:latin typeface="Rockwell"/>
                <a:ea typeface="Rockwell"/>
                <a:cs typeface="Rockwell"/>
                <a:sym typeface="Rockwell"/>
              </a:rPr>
              <a:t>Unforeseen secondary benefits  </a:t>
            </a:r>
            <a:endParaRPr/>
          </a:p>
        </p:txBody>
      </p:sp>
      <p:sp>
        <p:nvSpPr>
          <p:cNvPr id="246" name="Google Shape;246;p11"/>
          <p:cNvSpPr/>
          <p:nvPr/>
        </p:nvSpPr>
        <p:spPr>
          <a:xfrm>
            <a:off x="1701619" y="3680432"/>
            <a:ext cx="9464401" cy="536961"/>
          </a:xfrm>
          <a:prstGeom prst="rect">
            <a:avLst/>
          </a:prstGeom>
          <a:solidFill>
            <a:srgbClr val="606637">
              <a:alpha val="6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200"/>
              <a:buFont typeface="Rockwell"/>
              <a:buNone/>
            </a:pPr>
            <a:r>
              <a:rPr lang="en-US" sz="2200">
                <a:solidFill>
                  <a:schemeClr val="lt1"/>
                </a:solidFill>
                <a:latin typeface="Rockwell"/>
                <a:ea typeface="Rockwell"/>
                <a:cs typeface="Rockwell"/>
                <a:sym typeface="Rockwell"/>
              </a:rPr>
              <a:t>GOCO staff and board education, increased understanding of CPW </a:t>
            </a:r>
            <a:endParaRPr/>
          </a:p>
        </p:txBody>
      </p:sp>
      <p:sp>
        <p:nvSpPr>
          <p:cNvPr id="247" name="Google Shape;247;p11"/>
          <p:cNvSpPr/>
          <p:nvPr/>
        </p:nvSpPr>
        <p:spPr>
          <a:xfrm>
            <a:off x="1701619" y="4383508"/>
            <a:ext cx="9464401" cy="536961"/>
          </a:xfrm>
          <a:prstGeom prst="rect">
            <a:avLst/>
          </a:prstGeom>
          <a:solidFill>
            <a:srgbClr val="606637">
              <a:alpha val="6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200"/>
              <a:buFont typeface="Rockwell"/>
              <a:buNone/>
            </a:pPr>
            <a:r>
              <a:rPr lang="en-US" sz="2200">
                <a:solidFill>
                  <a:schemeClr val="lt1"/>
                </a:solidFill>
                <a:latin typeface="Rockwell"/>
                <a:ea typeface="Rockwell"/>
                <a:cs typeface="Rockwell"/>
                <a:sym typeface="Rockwell"/>
              </a:rPr>
              <a:t>Project specific impacts </a:t>
            </a:r>
            <a:endParaRPr/>
          </a:p>
        </p:txBody>
      </p:sp>
      <p:sp>
        <p:nvSpPr>
          <p:cNvPr id="248" name="Google Shape;248;p11"/>
          <p:cNvSpPr/>
          <p:nvPr/>
        </p:nvSpPr>
        <p:spPr>
          <a:xfrm>
            <a:off x="1682569" y="5065967"/>
            <a:ext cx="9464401" cy="536961"/>
          </a:xfrm>
          <a:prstGeom prst="rect">
            <a:avLst/>
          </a:prstGeom>
          <a:solidFill>
            <a:srgbClr val="606637">
              <a:alpha val="6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200"/>
              <a:buFont typeface="Rockwell"/>
              <a:buNone/>
            </a:pPr>
            <a:r>
              <a:rPr lang="en-US" sz="2200">
                <a:solidFill>
                  <a:schemeClr val="lt1"/>
                </a:solidFill>
                <a:latin typeface="Rockwell"/>
                <a:ea typeface="Rockwell"/>
                <a:cs typeface="Rockwell"/>
                <a:sym typeface="Rockwell"/>
              </a:rPr>
              <a:t>Creates a stronger CPW/GOCO relationship throughout the agency</a:t>
            </a:r>
            <a:endParaRPr/>
          </a:p>
        </p:txBody>
      </p:sp>
      <p:sp>
        <p:nvSpPr>
          <p:cNvPr id="249" name="Google Shape;249;p11"/>
          <p:cNvSpPr txBox="1"/>
          <p:nvPr/>
        </p:nvSpPr>
        <p:spPr>
          <a:xfrm>
            <a:off x="6964679" y="6279699"/>
            <a:ext cx="4882799" cy="2463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lt1"/>
              </a:buClr>
              <a:buSzPts val="1000"/>
              <a:buFont typeface="Rockwell"/>
              <a:buNone/>
            </a:pPr>
            <a:r>
              <a:rPr lang="en-US" sz="1000">
                <a:solidFill>
                  <a:schemeClr val="lt1"/>
                </a:solidFill>
                <a:latin typeface="Rockwell"/>
                <a:ea typeface="Rockwell"/>
                <a:cs typeface="Rockwell"/>
                <a:sym typeface="Rockwell"/>
              </a:rPr>
              <a:t>Iron Horse Trail, Colorado Springs</a:t>
            </a:r>
            <a:endParaRPr sz="1800">
              <a:solidFill>
                <a:schemeClr val="dk1"/>
              </a:solidFill>
              <a:latin typeface="Garamond"/>
              <a:ea typeface="Garamond"/>
              <a:cs typeface="Garamond"/>
              <a:sym typeface="Garamon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19" descr="A sunset over a body of water&#10;&#10;Description automatically generated"/>
          <p:cNvPicPr preferRelativeResize="0"/>
          <p:nvPr/>
        </p:nvPicPr>
        <p:blipFill rotWithShape="1">
          <a:blip r:embed="rId3">
            <a:alphaModFix/>
          </a:blip>
          <a:srcRect t="15615"/>
          <a:stretch/>
        </p:blipFill>
        <p:spPr>
          <a:xfrm>
            <a:off x="0" y="-13856"/>
            <a:ext cx="12192000" cy="6858001"/>
          </a:xfrm>
          <a:prstGeom prst="rect">
            <a:avLst/>
          </a:prstGeom>
          <a:noFill/>
          <a:ln>
            <a:noFill/>
          </a:ln>
        </p:spPr>
      </p:pic>
      <p:sp>
        <p:nvSpPr>
          <p:cNvPr id="256" name="Google Shape;256;p19"/>
          <p:cNvSpPr/>
          <p:nvPr/>
        </p:nvSpPr>
        <p:spPr>
          <a:xfrm>
            <a:off x="666620" y="228600"/>
            <a:ext cx="6648579" cy="584029"/>
          </a:xfrm>
          <a:prstGeom prst="rect">
            <a:avLst/>
          </a:prstGeom>
          <a:solidFill>
            <a:srgbClr val="10253F">
              <a:alpha val="7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a:solidFill>
                  <a:schemeClr val="lt1"/>
                </a:solidFill>
                <a:latin typeface="Rockwell"/>
                <a:ea typeface="Rockwell"/>
                <a:cs typeface="Rockwell"/>
                <a:sym typeface="Rockwell"/>
              </a:rPr>
              <a:t>CPW Director’s Innovation Fund </a:t>
            </a:r>
            <a:endParaRPr/>
          </a:p>
        </p:txBody>
      </p:sp>
      <p:pic>
        <p:nvPicPr>
          <p:cNvPr id="257" name="Google Shape;257;p19"/>
          <p:cNvPicPr preferRelativeResize="0"/>
          <p:nvPr/>
        </p:nvPicPr>
        <p:blipFill rotWithShape="1">
          <a:blip r:embed="rId4">
            <a:alphaModFix/>
          </a:blip>
          <a:srcRect l="21794" t="14245" r="21474" b="10540"/>
          <a:stretch/>
        </p:blipFill>
        <p:spPr>
          <a:xfrm>
            <a:off x="687958" y="3704446"/>
            <a:ext cx="4524717" cy="2963852"/>
          </a:xfrm>
          <a:prstGeom prst="rect">
            <a:avLst/>
          </a:prstGeom>
          <a:noFill/>
          <a:ln>
            <a:noFill/>
          </a:ln>
        </p:spPr>
      </p:pic>
      <p:pic>
        <p:nvPicPr>
          <p:cNvPr id="258" name="Google Shape;258;p19"/>
          <p:cNvPicPr preferRelativeResize="0"/>
          <p:nvPr/>
        </p:nvPicPr>
        <p:blipFill rotWithShape="1">
          <a:blip r:embed="rId5">
            <a:alphaModFix/>
          </a:blip>
          <a:srcRect/>
          <a:stretch/>
        </p:blipFill>
        <p:spPr>
          <a:xfrm>
            <a:off x="5344701" y="967678"/>
            <a:ext cx="2990519" cy="2312288"/>
          </a:xfrm>
          <a:prstGeom prst="rect">
            <a:avLst/>
          </a:prstGeom>
          <a:noFill/>
          <a:ln>
            <a:noFill/>
          </a:ln>
        </p:spPr>
      </p:pic>
      <p:pic>
        <p:nvPicPr>
          <p:cNvPr id="259" name="Google Shape;259;p19"/>
          <p:cNvPicPr preferRelativeResize="0"/>
          <p:nvPr/>
        </p:nvPicPr>
        <p:blipFill rotWithShape="1">
          <a:blip r:embed="rId6">
            <a:alphaModFix/>
          </a:blip>
          <a:srcRect l="1060"/>
          <a:stretch/>
        </p:blipFill>
        <p:spPr>
          <a:xfrm>
            <a:off x="5344701" y="3446764"/>
            <a:ext cx="6180677" cy="3237448"/>
          </a:xfrm>
          <a:prstGeom prst="rect">
            <a:avLst/>
          </a:prstGeom>
          <a:noFill/>
          <a:ln>
            <a:noFill/>
          </a:ln>
        </p:spPr>
      </p:pic>
      <p:pic>
        <p:nvPicPr>
          <p:cNvPr id="260" name="Google Shape;260;p19" descr="Hammock site 49"/>
          <p:cNvPicPr preferRelativeResize="0"/>
          <p:nvPr/>
        </p:nvPicPr>
        <p:blipFill rotWithShape="1">
          <a:blip r:embed="rId7">
            <a:alphaModFix/>
          </a:blip>
          <a:srcRect/>
          <a:stretch/>
        </p:blipFill>
        <p:spPr>
          <a:xfrm>
            <a:off x="8439021" y="967678"/>
            <a:ext cx="3086358" cy="2312288"/>
          </a:xfrm>
          <a:prstGeom prst="rect">
            <a:avLst/>
          </a:prstGeom>
          <a:noFill/>
          <a:ln>
            <a:noFill/>
          </a:ln>
        </p:spPr>
      </p:pic>
      <p:pic>
        <p:nvPicPr>
          <p:cNvPr id="261" name="Google Shape;261;p19"/>
          <p:cNvPicPr preferRelativeResize="0"/>
          <p:nvPr/>
        </p:nvPicPr>
        <p:blipFill rotWithShape="1">
          <a:blip r:embed="rId8">
            <a:alphaModFix/>
          </a:blip>
          <a:srcRect/>
          <a:stretch/>
        </p:blipFill>
        <p:spPr>
          <a:xfrm>
            <a:off x="687958" y="967678"/>
            <a:ext cx="4524717" cy="25817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500"/>
                                        <p:tgtEl>
                                          <p:spTgt spid="256"/>
                                        </p:tgtEl>
                                      </p:cBhvr>
                                    </p:animEffect>
                                  </p:childTnLst>
                                </p:cTn>
                              </p:par>
                              <p:par>
                                <p:cTn id="8" presetID="1" presetClass="entr" presetSubtype="0" fill="hold" nodeType="withEffect">
                                  <p:stCondLst>
                                    <p:cond delay="1500"/>
                                  </p:stCondLst>
                                  <p:childTnLst>
                                    <p:set>
                                      <p:cBhvr>
                                        <p:cTn id="9" dur="1" fill="hold">
                                          <p:stCondLst>
                                            <p:cond delay="0"/>
                                          </p:stCondLst>
                                        </p:cTn>
                                        <p:tgtEl>
                                          <p:spTgt spid="261"/>
                                        </p:tgtEl>
                                        <p:attrNameLst>
                                          <p:attrName>style.visibility</p:attrName>
                                        </p:attrNameLst>
                                      </p:cBhvr>
                                      <p:to>
                                        <p:strVal val="visible"/>
                                      </p:to>
                                    </p:set>
                                  </p:childTnLst>
                                </p:cTn>
                              </p:par>
                              <p:par>
                                <p:cTn id="10" presetID="1" presetClass="entr" presetSubtype="0" fill="hold" nodeType="withEffect">
                                  <p:stCondLst>
                                    <p:cond delay="1500"/>
                                  </p:stCondLst>
                                  <p:childTnLst>
                                    <p:set>
                                      <p:cBhvr>
                                        <p:cTn id="11" dur="1" fill="hold">
                                          <p:stCondLst>
                                            <p:cond delay="0"/>
                                          </p:stCondLst>
                                        </p:cTn>
                                        <p:tgtEl>
                                          <p:spTgt spid="258"/>
                                        </p:tgtEl>
                                        <p:attrNameLst>
                                          <p:attrName>style.visibility</p:attrName>
                                        </p:attrNameLst>
                                      </p:cBhvr>
                                      <p:to>
                                        <p:strVal val="visible"/>
                                      </p:to>
                                    </p:set>
                                  </p:childTnLst>
                                </p:cTn>
                              </p:par>
                              <p:par>
                                <p:cTn id="12" presetID="1" presetClass="entr" presetSubtype="0" fill="hold" nodeType="withEffect">
                                  <p:stCondLst>
                                    <p:cond delay="1500"/>
                                  </p:stCondLst>
                                  <p:childTnLst>
                                    <p:set>
                                      <p:cBhvr>
                                        <p:cTn id="13" dur="1" fill="hold">
                                          <p:stCondLst>
                                            <p:cond delay="0"/>
                                          </p:stCondLst>
                                        </p:cTn>
                                        <p:tgtEl>
                                          <p:spTgt spid="260"/>
                                        </p:tgtEl>
                                        <p:attrNameLst>
                                          <p:attrName>style.visibility</p:attrName>
                                        </p:attrNameLst>
                                      </p:cBhvr>
                                      <p:to>
                                        <p:strVal val="visible"/>
                                      </p:to>
                                    </p:set>
                                  </p:childTnLst>
                                </p:cTn>
                              </p:par>
                              <p:par>
                                <p:cTn id="14" presetID="1" presetClass="entr" presetSubtype="0" fill="hold" nodeType="withEffect">
                                  <p:stCondLst>
                                    <p:cond delay="1500"/>
                                  </p:stCondLst>
                                  <p:childTnLst>
                                    <p:set>
                                      <p:cBhvr>
                                        <p:cTn id="15" dur="1" fill="hold">
                                          <p:stCondLst>
                                            <p:cond delay="0"/>
                                          </p:stCondLst>
                                        </p:cTn>
                                        <p:tgtEl>
                                          <p:spTgt spid="259"/>
                                        </p:tgtEl>
                                        <p:attrNameLst>
                                          <p:attrName>style.visibility</p:attrName>
                                        </p:attrNameLst>
                                      </p:cBhvr>
                                      <p:to>
                                        <p:strVal val="visible"/>
                                      </p:to>
                                    </p:set>
                                  </p:childTnLst>
                                </p:cTn>
                              </p:par>
                              <p:par>
                                <p:cTn id="16" presetID="1" presetClass="entr" presetSubtype="0" fill="hold" nodeType="withEffect">
                                  <p:stCondLst>
                                    <p:cond delay="1500"/>
                                  </p:stCondLst>
                                  <p:childTnLst>
                                    <p:set>
                                      <p:cBhvr>
                                        <p:cTn id="17"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13" descr="A large body of water&#10;&#10;Description automatically generated"/>
          <p:cNvPicPr preferRelativeResize="0"/>
          <p:nvPr/>
        </p:nvPicPr>
        <p:blipFill rotWithShape="1">
          <a:blip r:embed="rId3">
            <a:alphaModFix/>
          </a:blip>
          <a:srcRect l="11111"/>
          <a:stretch/>
        </p:blipFill>
        <p:spPr>
          <a:xfrm>
            <a:off x="0" y="0"/>
            <a:ext cx="12192000" cy="6858000"/>
          </a:xfrm>
          <a:prstGeom prst="rect">
            <a:avLst/>
          </a:prstGeom>
          <a:noFill/>
          <a:ln>
            <a:noFill/>
          </a:ln>
        </p:spPr>
      </p:pic>
      <p:sp>
        <p:nvSpPr>
          <p:cNvPr id="268" name="Google Shape;268;p13"/>
          <p:cNvSpPr/>
          <p:nvPr/>
        </p:nvSpPr>
        <p:spPr>
          <a:xfrm>
            <a:off x="749294" y="504392"/>
            <a:ext cx="5695894" cy="591716"/>
          </a:xfrm>
          <a:prstGeom prst="rect">
            <a:avLst/>
          </a:prstGeom>
          <a:solidFill>
            <a:srgbClr val="10253F">
              <a:alpha val="73725"/>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Rockwell"/>
                <a:ea typeface="Rockwell"/>
                <a:cs typeface="Rockwell"/>
                <a:sym typeface="Rockwell"/>
              </a:rPr>
              <a:t>CPW Director’s </a:t>
            </a:r>
            <a:r>
              <a:rPr lang="en-US" sz="2800">
                <a:solidFill>
                  <a:schemeClr val="lt1"/>
                </a:solidFill>
                <a:latin typeface="Rockwell"/>
                <a:ea typeface="Rockwell"/>
                <a:cs typeface="Rockwell"/>
                <a:sym typeface="Rockwell"/>
              </a:rPr>
              <a:t>Innovation Fund </a:t>
            </a:r>
            <a:endParaRPr sz="1400" b="0" i="0" u="none" strike="noStrike" cap="none">
              <a:solidFill>
                <a:srgbClr val="000000"/>
              </a:solidFill>
              <a:latin typeface="Arial"/>
              <a:ea typeface="Arial"/>
              <a:cs typeface="Arial"/>
              <a:sym typeface="Arial"/>
            </a:endParaRPr>
          </a:p>
        </p:txBody>
      </p:sp>
      <p:graphicFrame>
        <p:nvGraphicFramePr>
          <p:cNvPr id="269" name="Google Shape;269;p13"/>
          <p:cNvGraphicFramePr/>
          <p:nvPr/>
        </p:nvGraphicFramePr>
        <p:xfrm>
          <a:off x="765629" y="1408237"/>
          <a:ext cx="10668000" cy="4718950"/>
        </p:xfrm>
        <a:graphic>
          <a:graphicData uri="http://schemas.openxmlformats.org/drawingml/2006/table">
            <a:tbl>
              <a:tblPr firstRow="1" firstCol="1" bandRow="1">
                <a:noFill/>
                <a:tableStyleId>{D2CB2BF9-754F-4E61-97D2-092A103C1359}</a:tableStyleId>
              </a:tblPr>
              <a:tblGrid>
                <a:gridCol w="4568375">
                  <a:extLst>
                    <a:ext uri="{9D8B030D-6E8A-4147-A177-3AD203B41FA5}">
                      <a16:colId xmlns:a16="http://schemas.microsoft.com/office/drawing/2014/main" val="20000"/>
                    </a:ext>
                  </a:extLst>
                </a:gridCol>
                <a:gridCol w="1975150">
                  <a:extLst>
                    <a:ext uri="{9D8B030D-6E8A-4147-A177-3AD203B41FA5}">
                      <a16:colId xmlns:a16="http://schemas.microsoft.com/office/drawing/2014/main" val="20001"/>
                    </a:ext>
                  </a:extLst>
                </a:gridCol>
                <a:gridCol w="2063450">
                  <a:extLst>
                    <a:ext uri="{9D8B030D-6E8A-4147-A177-3AD203B41FA5}">
                      <a16:colId xmlns:a16="http://schemas.microsoft.com/office/drawing/2014/main" val="20002"/>
                    </a:ext>
                  </a:extLst>
                </a:gridCol>
                <a:gridCol w="2061025">
                  <a:extLst>
                    <a:ext uri="{9D8B030D-6E8A-4147-A177-3AD203B41FA5}">
                      <a16:colId xmlns:a16="http://schemas.microsoft.com/office/drawing/2014/main" val="20003"/>
                    </a:ext>
                  </a:extLst>
                </a:gridCol>
              </a:tblGrid>
              <a:tr h="871450">
                <a:tc>
                  <a:txBody>
                    <a:bodyPr/>
                    <a:lstStyle/>
                    <a:p>
                      <a:pPr marL="0" marR="0" lvl="0" indent="0" algn="ctr" rtl="0">
                        <a:spcBef>
                          <a:spcPts val="0"/>
                        </a:spcBef>
                        <a:spcAft>
                          <a:spcPts val="0"/>
                        </a:spcAft>
                        <a:buNone/>
                      </a:pPr>
                      <a:r>
                        <a:rPr lang="en-US" sz="1800" u="none" strike="noStrike" cap="none">
                          <a:latin typeface="Avenir"/>
                          <a:ea typeface="Avenir"/>
                          <a:cs typeface="Avenir"/>
                          <a:sym typeface="Avenir"/>
                        </a:rPr>
                        <a:t>PROJECT NAME</a:t>
                      </a:r>
                      <a:endParaRPr sz="1800" u="none" strike="noStrike" cap="none">
                        <a:latin typeface="Avenir"/>
                        <a:ea typeface="Avenir"/>
                        <a:cs typeface="Avenir"/>
                        <a:sym typeface="Avenir"/>
                      </a:endParaRPr>
                    </a:p>
                  </a:txBody>
                  <a:tcPr marL="68575" marR="68575" marT="0" marB="0" anchor="ctr"/>
                </a:tc>
                <a:tc>
                  <a:txBody>
                    <a:bodyPr/>
                    <a:lstStyle/>
                    <a:p>
                      <a:pPr marL="0" marR="0" lvl="0" indent="0" algn="ctr" rtl="0">
                        <a:spcBef>
                          <a:spcPts val="0"/>
                        </a:spcBef>
                        <a:spcAft>
                          <a:spcPts val="0"/>
                        </a:spcAft>
                        <a:buNone/>
                      </a:pPr>
                      <a:r>
                        <a:rPr lang="en-US" sz="1800" u="none" strike="noStrike" cap="none">
                          <a:latin typeface="Avenir"/>
                          <a:ea typeface="Avenir"/>
                          <a:cs typeface="Avenir"/>
                          <a:sym typeface="Avenir"/>
                        </a:rPr>
                        <a:t>REQUEST</a:t>
                      </a:r>
                      <a:endParaRPr sz="1800" u="none" strike="noStrike" cap="none">
                        <a:latin typeface="Avenir"/>
                        <a:ea typeface="Avenir"/>
                        <a:cs typeface="Avenir"/>
                        <a:sym typeface="Avenir"/>
                      </a:endParaRPr>
                    </a:p>
                  </a:txBody>
                  <a:tcPr marL="68575" marR="68575" marT="0" marB="0" anchor="ctr"/>
                </a:tc>
                <a:tc>
                  <a:txBody>
                    <a:bodyPr/>
                    <a:lstStyle/>
                    <a:p>
                      <a:pPr marL="0" marR="0" lvl="0" indent="0" algn="ctr" rtl="0">
                        <a:spcBef>
                          <a:spcPts val="0"/>
                        </a:spcBef>
                        <a:spcAft>
                          <a:spcPts val="0"/>
                        </a:spcAft>
                        <a:buNone/>
                      </a:pPr>
                      <a:r>
                        <a:rPr lang="en-US" sz="1800" u="none" strike="noStrike" cap="none">
                          <a:latin typeface="Avenir"/>
                          <a:ea typeface="Avenir"/>
                          <a:cs typeface="Avenir"/>
                          <a:sym typeface="Avenir"/>
                        </a:rPr>
                        <a:t>RECOMMENDED AMOUNT</a:t>
                      </a:r>
                      <a:endParaRPr sz="1800" u="none" strike="noStrike" cap="none">
                        <a:latin typeface="Avenir"/>
                        <a:ea typeface="Avenir"/>
                        <a:cs typeface="Avenir"/>
                        <a:sym typeface="Avenir"/>
                      </a:endParaRPr>
                    </a:p>
                  </a:txBody>
                  <a:tcPr marL="68575" marR="68575" marT="0" marB="0" anchor="ctr"/>
                </a:tc>
                <a:tc>
                  <a:txBody>
                    <a:bodyPr/>
                    <a:lstStyle/>
                    <a:p>
                      <a:pPr marL="0" marR="0" lvl="0" indent="0" algn="ctr" rtl="0">
                        <a:spcBef>
                          <a:spcPts val="0"/>
                        </a:spcBef>
                        <a:spcAft>
                          <a:spcPts val="0"/>
                        </a:spcAft>
                        <a:buNone/>
                      </a:pPr>
                      <a:r>
                        <a:rPr lang="en-US" sz="1800" u="none" strike="noStrike" cap="none">
                          <a:latin typeface="Avenir"/>
                          <a:ea typeface="Avenir"/>
                          <a:cs typeface="Avenir"/>
                          <a:sym typeface="Avenir"/>
                        </a:rPr>
                        <a:t>TOTAL BUDGET</a:t>
                      </a:r>
                      <a:endParaRPr sz="1800" u="none" strike="noStrike" cap="none">
                        <a:latin typeface="Avenir"/>
                        <a:ea typeface="Avenir"/>
                        <a:cs typeface="Avenir"/>
                        <a:sym typeface="Avenir"/>
                      </a:endParaRPr>
                    </a:p>
                  </a:txBody>
                  <a:tcPr marL="68575" marR="68575" marT="0" marB="0" anchor="ctr"/>
                </a:tc>
                <a:extLst>
                  <a:ext uri="{0D108BD9-81ED-4DB2-BD59-A6C34878D82A}">
                    <a16:rowId xmlns:a16="http://schemas.microsoft.com/office/drawing/2014/main" val="10000"/>
                  </a:ext>
                </a:extLst>
              </a:tr>
              <a:tr h="427500">
                <a:tc>
                  <a:txBody>
                    <a:bodyPr/>
                    <a:lstStyle/>
                    <a:p>
                      <a:pPr marL="0" marR="0" lvl="0" indent="0" algn="l" rtl="0">
                        <a:spcBef>
                          <a:spcPts val="0"/>
                        </a:spcBef>
                        <a:spcAft>
                          <a:spcPts val="0"/>
                        </a:spcAft>
                        <a:buNone/>
                      </a:pPr>
                      <a:r>
                        <a:rPr lang="en-US" sz="1600" u="none" strike="noStrike" cap="none">
                          <a:latin typeface="Avenir"/>
                          <a:ea typeface="Avenir"/>
                          <a:cs typeface="Avenir"/>
                          <a:sym typeface="Avenir"/>
                        </a:rPr>
                        <a:t>Stalker Lake Access Improvement*  (NE)</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24,155.00 </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23,355.00 </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86,901.53 </a:t>
                      </a:r>
                      <a:endParaRPr sz="1600" u="none" strike="noStrike" cap="none">
                        <a:latin typeface="Avenir"/>
                        <a:ea typeface="Avenir"/>
                        <a:cs typeface="Avenir"/>
                        <a:sym typeface="Avenir"/>
                      </a:endParaRPr>
                    </a:p>
                  </a:txBody>
                  <a:tcPr marL="68575" marR="68575" marT="0" marB="0" anchor="ctr"/>
                </a:tc>
                <a:extLst>
                  <a:ext uri="{0D108BD9-81ED-4DB2-BD59-A6C34878D82A}">
                    <a16:rowId xmlns:a16="http://schemas.microsoft.com/office/drawing/2014/main" val="10001"/>
                  </a:ext>
                </a:extLst>
              </a:tr>
              <a:tr h="427500">
                <a:tc>
                  <a:txBody>
                    <a:bodyPr/>
                    <a:lstStyle/>
                    <a:p>
                      <a:pPr marL="0" marR="0" lvl="0" indent="0" algn="l" rtl="0">
                        <a:spcBef>
                          <a:spcPts val="0"/>
                        </a:spcBef>
                        <a:spcAft>
                          <a:spcPts val="0"/>
                        </a:spcAft>
                        <a:buNone/>
                      </a:pPr>
                      <a:r>
                        <a:rPr lang="en-US" sz="1600" u="none" strike="noStrike" cap="none">
                          <a:latin typeface="Avenir"/>
                          <a:ea typeface="Avenir"/>
                          <a:cs typeface="Avenir"/>
                          <a:sym typeface="Avenir"/>
                        </a:rPr>
                        <a:t>Jackson Lake Campsite Beautification*  (NE)</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25,000.00 </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23,818.26 </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33,024.10 </a:t>
                      </a:r>
                      <a:endParaRPr sz="1600" u="none" strike="noStrike" cap="none">
                        <a:latin typeface="Avenir"/>
                        <a:ea typeface="Avenir"/>
                        <a:cs typeface="Avenir"/>
                        <a:sym typeface="Avenir"/>
                      </a:endParaRPr>
                    </a:p>
                  </a:txBody>
                  <a:tcPr marL="68575" marR="68575" marT="0" marB="0" anchor="ctr"/>
                </a:tc>
                <a:extLst>
                  <a:ext uri="{0D108BD9-81ED-4DB2-BD59-A6C34878D82A}">
                    <a16:rowId xmlns:a16="http://schemas.microsoft.com/office/drawing/2014/main" val="10002"/>
                  </a:ext>
                </a:extLst>
              </a:tr>
              <a:tr h="427500">
                <a:tc>
                  <a:txBody>
                    <a:bodyPr/>
                    <a:lstStyle/>
                    <a:p>
                      <a:pPr marL="0" marR="0" lvl="0" indent="0" algn="l" rtl="0">
                        <a:spcBef>
                          <a:spcPts val="0"/>
                        </a:spcBef>
                        <a:spcAft>
                          <a:spcPts val="0"/>
                        </a:spcAft>
                        <a:buNone/>
                      </a:pPr>
                      <a:r>
                        <a:rPr lang="en-US" sz="1600" u="none" strike="noStrike" cap="none">
                          <a:latin typeface="Avenir"/>
                          <a:ea typeface="Avenir"/>
                          <a:cs typeface="Avenir"/>
                          <a:sym typeface="Avenir"/>
                        </a:rPr>
                        <a:t>Yampa River SP Ice Rink  (NW)</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12,342.99 </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12,342.99 </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15,532.99 </a:t>
                      </a:r>
                      <a:endParaRPr sz="1600" u="none" strike="noStrike" cap="none">
                        <a:latin typeface="Avenir"/>
                        <a:ea typeface="Avenir"/>
                        <a:cs typeface="Avenir"/>
                        <a:sym typeface="Avenir"/>
                      </a:endParaRPr>
                    </a:p>
                  </a:txBody>
                  <a:tcPr marL="68575" marR="68575" marT="0" marB="0" anchor="ctr"/>
                </a:tc>
                <a:extLst>
                  <a:ext uri="{0D108BD9-81ED-4DB2-BD59-A6C34878D82A}">
                    <a16:rowId xmlns:a16="http://schemas.microsoft.com/office/drawing/2014/main" val="10003"/>
                  </a:ext>
                </a:extLst>
              </a:tr>
              <a:tr h="427500">
                <a:tc>
                  <a:txBody>
                    <a:bodyPr/>
                    <a:lstStyle/>
                    <a:p>
                      <a:pPr marL="0" marR="0" lvl="0" indent="0" algn="l" rtl="0">
                        <a:spcBef>
                          <a:spcPts val="0"/>
                        </a:spcBef>
                        <a:spcAft>
                          <a:spcPts val="0"/>
                        </a:spcAft>
                        <a:buNone/>
                      </a:pPr>
                      <a:r>
                        <a:rPr lang="en-US" sz="1600" u="none" strike="noStrike" cap="none">
                          <a:latin typeface="Avenir"/>
                          <a:ea typeface="Avenir"/>
                          <a:cs typeface="Avenir"/>
                          <a:sym typeface="Avenir"/>
                        </a:rPr>
                        <a:t>AHRA Rec Ranger Program*  (SE)</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25,000.00 </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23,768.25 </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72,600.00 </a:t>
                      </a:r>
                      <a:endParaRPr sz="1600" u="none" strike="noStrike" cap="none">
                        <a:latin typeface="Avenir"/>
                        <a:ea typeface="Avenir"/>
                        <a:cs typeface="Avenir"/>
                        <a:sym typeface="Avenir"/>
                      </a:endParaRPr>
                    </a:p>
                  </a:txBody>
                  <a:tcPr marL="68575" marR="68575" marT="0" marB="0" anchor="ctr"/>
                </a:tc>
                <a:extLst>
                  <a:ext uri="{0D108BD9-81ED-4DB2-BD59-A6C34878D82A}">
                    <a16:rowId xmlns:a16="http://schemas.microsoft.com/office/drawing/2014/main" val="10004"/>
                  </a:ext>
                </a:extLst>
              </a:tr>
              <a:tr h="427500">
                <a:tc>
                  <a:txBody>
                    <a:bodyPr/>
                    <a:lstStyle/>
                    <a:p>
                      <a:pPr marL="0" marR="0" lvl="0" indent="0" algn="l" rtl="0">
                        <a:spcBef>
                          <a:spcPts val="0"/>
                        </a:spcBef>
                        <a:spcAft>
                          <a:spcPts val="0"/>
                        </a:spcAft>
                        <a:buNone/>
                      </a:pPr>
                      <a:r>
                        <a:rPr lang="en-US" sz="1600" u="none" strike="noStrike" cap="none">
                          <a:latin typeface="Avenir"/>
                          <a:ea typeface="Avenir"/>
                          <a:cs typeface="Avenir"/>
                          <a:sym typeface="Avenir"/>
                        </a:rPr>
                        <a:t>Rifle Gap Dark Skies  (NW)</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20,739.00 </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20,739.00 </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28,739.00 </a:t>
                      </a:r>
                      <a:endParaRPr sz="1600" u="none" strike="noStrike" cap="none">
                        <a:latin typeface="Avenir"/>
                        <a:ea typeface="Avenir"/>
                        <a:cs typeface="Avenir"/>
                        <a:sym typeface="Avenir"/>
                      </a:endParaRPr>
                    </a:p>
                  </a:txBody>
                  <a:tcPr marL="68575" marR="68575" marT="0" marB="0" anchor="ctr"/>
                </a:tc>
                <a:extLst>
                  <a:ext uri="{0D108BD9-81ED-4DB2-BD59-A6C34878D82A}">
                    <a16:rowId xmlns:a16="http://schemas.microsoft.com/office/drawing/2014/main" val="10005"/>
                  </a:ext>
                </a:extLst>
              </a:tr>
              <a:tr h="427500">
                <a:tc>
                  <a:txBody>
                    <a:bodyPr/>
                    <a:lstStyle/>
                    <a:p>
                      <a:pPr marL="0" marR="0" lvl="0" indent="0" algn="l" rtl="0">
                        <a:spcBef>
                          <a:spcPts val="0"/>
                        </a:spcBef>
                        <a:spcAft>
                          <a:spcPts val="0"/>
                        </a:spcAft>
                        <a:buNone/>
                      </a:pPr>
                      <a:r>
                        <a:rPr lang="en-US" sz="1600" u="none" strike="noStrike" cap="none">
                          <a:latin typeface="Avenir"/>
                          <a:ea typeface="Avenir"/>
                          <a:cs typeface="Avenir"/>
                          <a:sym typeface="Avenir"/>
                        </a:rPr>
                        <a:t>Saguache Bear Dumpster Enclosures  (SW)</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11,746.50 </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11,746.50 </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23,176.50 </a:t>
                      </a:r>
                      <a:endParaRPr sz="1600" u="none" strike="noStrike" cap="none">
                        <a:latin typeface="Avenir"/>
                        <a:ea typeface="Avenir"/>
                        <a:cs typeface="Avenir"/>
                        <a:sym typeface="Avenir"/>
                      </a:endParaRPr>
                    </a:p>
                  </a:txBody>
                  <a:tcPr marL="68575" marR="68575" marT="0" marB="0" anchor="ctr"/>
                </a:tc>
                <a:extLst>
                  <a:ext uri="{0D108BD9-81ED-4DB2-BD59-A6C34878D82A}">
                    <a16:rowId xmlns:a16="http://schemas.microsoft.com/office/drawing/2014/main" val="10006"/>
                  </a:ext>
                </a:extLst>
              </a:tr>
              <a:tr h="427500">
                <a:tc>
                  <a:txBody>
                    <a:bodyPr/>
                    <a:lstStyle/>
                    <a:p>
                      <a:pPr marL="0" marR="0" lvl="0" indent="0" algn="l" rtl="0">
                        <a:spcBef>
                          <a:spcPts val="0"/>
                        </a:spcBef>
                        <a:spcAft>
                          <a:spcPts val="0"/>
                        </a:spcAft>
                        <a:buNone/>
                      </a:pPr>
                      <a:r>
                        <a:rPr lang="en-US" sz="1600" u="none" strike="noStrike" cap="none">
                          <a:latin typeface="Avenir"/>
                          <a:ea typeface="Avenir"/>
                          <a:cs typeface="Avenir"/>
                          <a:sym typeface="Avenir"/>
                        </a:rPr>
                        <a:t>Cherry Creek SP Shower Modernization*  (NE)</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17,568.00 </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17,318.00 </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19,520.00 </a:t>
                      </a:r>
                      <a:endParaRPr sz="1600" u="none" strike="noStrike" cap="none">
                        <a:latin typeface="Avenir"/>
                        <a:ea typeface="Avenir"/>
                        <a:cs typeface="Avenir"/>
                        <a:sym typeface="Avenir"/>
                      </a:endParaRPr>
                    </a:p>
                  </a:txBody>
                  <a:tcPr marL="68575" marR="68575" marT="0" marB="0" anchor="ctr"/>
                </a:tc>
                <a:extLst>
                  <a:ext uri="{0D108BD9-81ED-4DB2-BD59-A6C34878D82A}">
                    <a16:rowId xmlns:a16="http://schemas.microsoft.com/office/drawing/2014/main" val="10007"/>
                  </a:ext>
                </a:extLst>
              </a:tr>
              <a:tr h="427500">
                <a:tc>
                  <a:txBody>
                    <a:bodyPr/>
                    <a:lstStyle/>
                    <a:p>
                      <a:pPr marL="0" marR="0" lvl="0" indent="0" algn="l" rtl="0">
                        <a:spcBef>
                          <a:spcPts val="0"/>
                        </a:spcBef>
                        <a:spcAft>
                          <a:spcPts val="0"/>
                        </a:spcAft>
                        <a:buNone/>
                      </a:pPr>
                      <a:r>
                        <a:rPr lang="en-US" sz="1600" u="none" strike="noStrike" cap="none">
                          <a:latin typeface="Avenir"/>
                          <a:ea typeface="Avenir"/>
                          <a:cs typeface="Avenir"/>
                          <a:sym typeface="Avenir"/>
                        </a:rPr>
                        <a:t>Corn Lake ADA Fishing Pier*  (NW)</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18,112.00 </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16,912.00 </a:t>
                      </a:r>
                      <a:endParaRPr sz="16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600" u="none" strike="noStrike" cap="none">
                          <a:latin typeface="Avenir"/>
                          <a:ea typeface="Avenir"/>
                          <a:cs typeface="Avenir"/>
                          <a:sym typeface="Avenir"/>
                        </a:rPr>
                        <a:t> $        25,560.00 </a:t>
                      </a:r>
                      <a:endParaRPr sz="1600" u="none" strike="noStrike" cap="none">
                        <a:latin typeface="Avenir"/>
                        <a:ea typeface="Avenir"/>
                        <a:cs typeface="Avenir"/>
                        <a:sym typeface="Avenir"/>
                      </a:endParaRPr>
                    </a:p>
                  </a:txBody>
                  <a:tcPr marL="68575" marR="68575" marT="0" marB="0" anchor="ctr"/>
                </a:tc>
                <a:extLst>
                  <a:ext uri="{0D108BD9-81ED-4DB2-BD59-A6C34878D82A}">
                    <a16:rowId xmlns:a16="http://schemas.microsoft.com/office/drawing/2014/main" val="10008"/>
                  </a:ext>
                </a:extLst>
              </a:tr>
              <a:tr h="427500">
                <a:tc>
                  <a:txBody>
                    <a:bodyPr/>
                    <a:lstStyle/>
                    <a:p>
                      <a:pPr marL="0" marR="0" lvl="0" indent="0" algn="r" rtl="0">
                        <a:spcBef>
                          <a:spcPts val="0"/>
                        </a:spcBef>
                        <a:spcAft>
                          <a:spcPts val="0"/>
                        </a:spcAft>
                        <a:buNone/>
                      </a:pPr>
                      <a:r>
                        <a:rPr lang="en-US" sz="1800" u="none" strike="noStrike" cap="none">
                          <a:latin typeface="Avenir"/>
                          <a:ea typeface="Avenir"/>
                          <a:cs typeface="Avenir"/>
                          <a:sym typeface="Avenir"/>
                        </a:rPr>
                        <a:t> TOTALS</a:t>
                      </a:r>
                      <a:endParaRPr sz="1800"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800" b="1" u="none" strike="noStrike" cap="none">
                          <a:latin typeface="Avenir"/>
                          <a:ea typeface="Avenir"/>
                          <a:cs typeface="Avenir"/>
                          <a:sym typeface="Avenir"/>
                        </a:rPr>
                        <a:t> $      154,663.49 </a:t>
                      </a:r>
                      <a:endParaRPr sz="1800" b="1"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800" b="1" u="none" strike="noStrike" cap="none">
                          <a:latin typeface="Avenir"/>
                          <a:ea typeface="Avenir"/>
                          <a:cs typeface="Avenir"/>
                          <a:sym typeface="Avenir"/>
                        </a:rPr>
                        <a:t> $      150,000.00 </a:t>
                      </a:r>
                      <a:endParaRPr sz="1800" b="1" u="none" strike="noStrike" cap="none">
                        <a:latin typeface="Avenir"/>
                        <a:ea typeface="Avenir"/>
                        <a:cs typeface="Avenir"/>
                        <a:sym typeface="Avenir"/>
                      </a:endParaRPr>
                    </a:p>
                  </a:txBody>
                  <a:tcPr marL="68575" marR="68575" marT="0" marB="0" anchor="ctr"/>
                </a:tc>
                <a:tc>
                  <a:txBody>
                    <a:bodyPr/>
                    <a:lstStyle/>
                    <a:p>
                      <a:pPr marL="0" marR="0" lvl="0" indent="0" algn="r" rtl="0">
                        <a:spcBef>
                          <a:spcPts val="0"/>
                        </a:spcBef>
                        <a:spcAft>
                          <a:spcPts val="0"/>
                        </a:spcAft>
                        <a:buNone/>
                      </a:pPr>
                      <a:r>
                        <a:rPr lang="en-US" sz="1800" b="1" u="none" strike="noStrike" cap="none">
                          <a:latin typeface="Avenir"/>
                          <a:ea typeface="Avenir"/>
                          <a:cs typeface="Avenir"/>
                          <a:sym typeface="Avenir"/>
                        </a:rPr>
                        <a:t> $      424,650.91 </a:t>
                      </a:r>
                      <a:endParaRPr sz="1800" b="1" u="none" strike="noStrike" cap="none">
                        <a:latin typeface="Avenir"/>
                        <a:ea typeface="Avenir"/>
                        <a:cs typeface="Avenir"/>
                        <a:sym typeface="Avenir"/>
                      </a:endParaRPr>
                    </a:p>
                  </a:txBody>
                  <a:tcPr marL="68575" marR="68575" marT="0" marB="0" anchor="ctr"/>
                </a:tc>
                <a:extLst>
                  <a:ext uri="{0D108BD9-81ED-4DB2-BD59-A6C34878D82A}">
                    <a16:rowId xmlns:a16="http://schemas.microsoft.com/office/drawing/2014/main" val="10009"/>
                  </a:ext>
                </a:extLst>
              </a:tr>
            </a:tbl>
          </a:graphicData>
        </a:graphic>
      </p:graphicFrame>
      <p:sp>
        <p:nvSpPr>
          <p:cNvPr id="270" name="Google Shape;270;p13"/>
          <p:cNvSpPr txBox="1"/>
          <p:nvPr/>
        </p:nvSpPr>
        <p:spPr>
          <a:xfrm>
            <a:off x="7000239" y="6369523"/>
            <a:ext cx="4882949" cy="24622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lt1"/>
              </a:buClr>
              <a:buSzPts val="1000"/>
              <a:buFont typeface="Rockwell"/>
              <a:buNone/>
            </a:pPr>
            <a:r>
              <a:rPr lang="en-US" sz="1000">
                <a:solidFill>
                  <a:schemeClr val="lt1"/>
                </a:solidFill>
                <a:latin typeface="Rockwell"/>
                <a:ea typeface="Rockwell"/>
                <a:cs typeface="Rockwell"/>
                <a:sym typeface="Rockwell"/>
              </a:rPr>
              <a:t>John Martin Reservoir State Park, Bent County</a:t>
            </a:r>
            <a:endParaRPr sz="1800">
              <a:solidFill>
                <a:schemeClr val="dk1"/>
              </a:solidFill>
              <a:latin typeface="Garamond"/>
              <a:ea typeface="Garamond"/>
              <a:cs typeface="Garamond"/>
              <a:sym typeface="Garamon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Organic">
  <a:themeElements>
    <a:clrScheme name="Organic">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CPW Document" ma:contentTypeID="0x010100FCDEDDC57E949B4C8E21AC4D27473E7C0046D242D38C7E5F428A1B87DA60B69A16" ma:contentTypeVersion="70" ma:contentTypeDescription="" ma:contentTypeScope="" ma:versionID="702787193152aa4f33f60dc7cec8b08d">
  <xsd:schema xmlns:xsd="http://www.w3.org/2001/XMLSchema" xmlns:xs="http://www.w3.org/2001/XMLSchema" xmlns:p="http://schemas.microsoft.com/office/2006/metadata/properties" xmlns:ns2="781a3fa7-2741-4462-991b-a8ad49d80d7a" xmlns:ns3="bfb79f88-60a4-4f2a-a826-4ee4e62a76c4" targetNamespace="http://schemas.microsoft.com/office/2006/metadata/properties" ma:root="true" ma:fieldsID="99e208c6d94133a6355091a0f5625384" ns2:_="" ns3:_="">
    <xsd:import namespace="781a3fa7-2741-4462-991b-a8ad49d80d7a"/>
    <xsd:import namespace="bfb79f88-60a4-4f2a-a826-4ee4e62a76c4"/>
    <xsd:element name="properties">
      <xsd:complexType>
        <xsd:sequence>
          <xsd:element name="documentManagement">
            <xsd:complexType>
              <xsd:all>
                <xsd:element ref="ns2:Document_x0020_Owner" minOccurs="0"/>
                <xsd:element ref="ns2:Month" minOccurs="0"/>
                <xsd:element ref="ns3:Doc._x0020_Year" minOccurs="0"/>
                <xsd:element ref="ns2:cb89b79bc4474377a7d9eb59d69f2942" minOccurs="0"/>
                <xsd:element ref="ns2:oe43e270f79549fd9a2eddc3d16ba9af" minOccurs="0"/>
                <xsd:element ref="ns2:TaxCatchAllLabel" minOccurs="0"/>
                <xsd:element ref="ns2:i912cced19c5465f9a4083cd758f73ba" minOccurs="0"/>
                <xsd:element ref="ns2:TaxCatchAll" minOccurs="0"/>
                <xsd:element ref="ns2:mf423a3eb30941e9a3dfda5123113db9" minOccurs="0"/>
                <xsd:element ref="ns2:p9db1fbf6d4a462e85b53321dd70bf21" minOccurs="0"/>
                <xsd:element ref="ns2:d05f747909394c1dabaffec390879ac3" minOccurs="0"/>
                <xsd:element ref="ns2:h684833f0ee84f70853a9baa9faed976" minOccurs="0"/>
                <xsd:element ref="ns2:m714ef0c47a74fefadb610057146cdb5" minOccurs="0"/>
                <xsd:element ref="ns2:e3df8eb514b044cc89c2f0aec5f587e5" minOccurs="0"/>
                <xsd:element ref="ns2:p60c8690fd0748558b5bc19207affac0"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1a3fa7-2741-4462-991b-a8ad49d80d7a" elementFormDefault="qualified">
    <xsd:import namespace="http://schemas.microsoft.com/office/2006/documentManagement/types"/>
    <xsd:import namespace="http://schemas.microsoft.com/office/infopath/2007/PartnerControls"/>
    <xsd:element name="Document_x0020_Owner" ma:index="2" nillable="true" ma:displayName="Document Owner" ma:internalName="Document_x0020_Owner" ma:readOnly="false">
      <xsd:simpleType>
        <xsd:restriction base="dms:Text">
          <xsd:maxLength value="255"/>
        </xsd:restriction>
      </xsd:simpleType>
    </xsd:element>
    <xsd:element name="Month" ma:index="15" nillable="true" ma:displayName="Doc. Month" ma:format="Dropdown" ma:internalName="Month" ma:readOnly="false">
      <xsd:simpleType>
        <xsd:restriction base="dms:Choice">
          <xsd:enumeration value="January"/>
          <xsd:enumeration value="February"/>
          <xsd:enumeration value="March"/>
          <xsd:enumeration value="April"/>
          <xsd:enumeration value="May"/>
          <xsd:enumeration value="June"/>
          <xsd:enumeration value="July"/>
          <xsd:enumeration value="August"/>
          <xsd:enumeration value="September"/>
          <xsd:enumeration value="October"/>
          <xsd:enumeration value="November"/>
          <xsd:enumeration value="December"/>
        </xsd:restriction>
      </xsd:simpleType>
    </xsd:element>
    <xsd:element name="cb89b79bc4474377a7d9eb59d69f2942" ma:index="17" nillable="true" ma:taxonomy="true" ma:internalName="cb89b79bc4474377a7d9eb59d69f2942" ma:taxonomyFieldName="Parks" ma:displayName="Parks" ma:readOnly="false" ma:fieldId="{cb89b79b-c447-4377-a7d9-eb59d69f2942}" ma:taxonomyMulti="true" ma:sspId="d31c05a2-9ddf-4c2b-a6c2-a3b5dedf1679" ma:termSetId="a11864d6-7c75-4e49-b5b8-35b7e5281b4e" ma:anchorId="c5f822a9-4988-4619-98af-394c120bfff3" ma:open="false" ma:isKeyword="false">
      <xsd:complexType>
        <xsd:sequence>
          <xsd:element ref="pc:Terms" minOccurs="0" maxOccurs="1"/>
        </xsd:sequence>
      </xsd:complexType>
    </xsd:element>
    <xsd:element name="oe43e270f79549fd9a2eddc3d16ba9af" ma:index="18" nillable="true" ma:taxonomy="true" ma:internalName="oe43e270f79549fd9a2eddc3d16ba9af" ma:taxonomyFieldName="Species_x0020_Status_x0020_Codes" ma:displayName="Species Status Codes" ma:readOnly="false" ma:fieldId="{8e43e270-f795-49fd-9a2e-ddc3d16ba9af}" ma:taxonomyMulti="true" ma:sspId="d31c05a2-9ddf-4c2b-a6c2-a3b5dedf1679" ma:termSetId="a11864d6-7c75-4e49-b5b8-35b7e5281b4e" ma:anchorId="de72c842-4bc6-46e0-90d9-b9a9210f1af0" ma:open="false" ma:isKeyword="false">
      <xsd:complexType>
        <xsd:sequence>
          <xsd:element ref="pc:Terms" minOccurs="0" maxOccurs="1"/>
        </xsd:sequence>
      </xsd:complexType>
    </xsd:element>
    <xsd:element name="TaxCatchAllLabel" ma:index="19" nillable="true" ma:displayName="Taxonomy Catch All Column1" ma:hidden="true" ma:list="{339db315-496c-440a-b9b3-629d0bb9fd05}" ma:internalName="TaxCatchAllLabel" ma:readOnly="true" ma:showField="CatchAllDataLabel" ma:web="781a3fa7-2741-4462-991b-a8ad49d80d7a">
      <xsd:complexType>
        <xsd:complexContent>
          <xsd:extension base="dms:MultiChoiceLookup">
            <xsd:sequence>
              <xsd:element name="Value" type="dms:Lookup" maxOccurs="unbounded" minOccurs="0" nillable="true"/>
            </xsd:sequence>
          </xsd:extension>
        </xsd:complexContent>
      </xsd:complexType>
    </xsd:element>
    <xsd:element name="i912cced19c5465f9a4083cd758f73ba" ma:index="20" nillable="true" ma:taxonomy="true" ma:internalName="i912cced19c5465f9a4083cd758f73ba" ma:taxonomyFieldName="Species" ma:displayName="Species" ma:readOnly="false" ma:fieldId="{2912cced-19c5-465f-9a40-83cd758f73ba}" ma:taxonomyMulti="true" ma:sspId="d31c05a2-9ddf-4c2b-a6c2-a3b5dedf1679" ma:termSetId="a11864d6-7c75-4e49-b5b8-35b7e5281b4e" ma:anchorId="c317e416-fe15-4f2d-af50-8ffd6ed23d29" ma:open="false" ma:isKeyword="false">
      <xsd:complexType>
        <xsd:sequence>
          <xsd:element ref="pc:Terms" minOccurs="0" maxOccurs="1"/>
        </xsd:sequence>
      </xsd:complexType>
    </xsd:element>
    <xsd:element name="TaxCatchAll" ma:index="21" nillable="true" ma:displayName="Taxonomy Catch All Column" ma:hidden="true" ma:list="{339db315-496c-440a-b9b3-629d0bb9fd05}" ma:internalName="TaxCatchAll" ma:readOnly="false" ma:showField="CatchAllData" ma:web="781a3fa7-2741-4462-991b-a8ad49d80d7a">
      <xsd:complexType>
        <xsd:complexContent>
          <xsd:extension base="dms:MultiChoiceLookup">
            <xsd:sequence>
              <xsd:element name="Value" type="dms:Lookup" maxOccurs="unbounded" minOccurs="0" nillable="true"/>
            </xsd:sequence>
          </xsd:extension>
        </xsd:complexContent>
      </xsd:complexType>
    </xsd:element>
    <xsd:element name="mf423a3eb30941e9a3dfda5123113db9" ma:index="22" nillable="true" ma:taxonomy="true" ma:internalName="mf423a3eb30941e9a3dfda5123113db9" ma:taxonomyFieldName="Hunting" ma:displayName="Hunting" ma:readOnly="false" ma:fieldId="{6f423a3e-b309-41e9-a3df-da5123113db9}" ma:taxonomyMulti="true" ma:sspId="d31c05a2-9ddf-4c2b-a6c2-a3b5dedf1679" ma:termSetId="a11864d6-7c75-4e49-b5b8-35b7e5281b4e" ma:anchorId="b1571e6c-7784-47ec-994d-462558ac888c" ma:open="false" ma:isKeyword="false">
      <xsd:complexType>
        <xsd:sequence>
          <xsd:element ref="pc:Terms" minOccurs="0" maxOccurs="1"/>
        </xsd:sequence>
      </xsd:complexType>
    </xsd:element>
    <xsd:element name="p9db1fbf6d4a462e85b53321dd70bf21" ma:index="23" nillable="true" ma:taxonomy="true" ma:internalName="p9db1fbf6d4a462e85b53321dd70bf21" ma:taxonomyFieldName="Reservations" ma:displayName="Reservations" ma:readOnly="false" ma:fieldId="{99db1fbf-6d4a-462e-85b5-3321dd70bf21}" ma:taxonomyMulti="true" ma:sspId="d31c05a2-9ddf-4c2b-a6c2-a3b5dedf1679" ma:termSetId="a11864d6-7c75-4e49-b5b8-35b7e5281b4e" ma:anchorId="3eaf3434-d66c-4fb1-8bbe-3cded256bdab" ma:open="false" ma:isKeyword="false">
      <xsd:complexType>
        <xsd:sequence>
          <xsd:element ref="pc:Terms" minOccurs="0" maxOccurs="1"/>
        </xsd:sequence>
      </xsd:complexType>
    </xsd:element>
    <xsd:element name="d05f747909394c1dabaffec390879ac3" ma:index="26" nillable="true" ma:taxonomy="true" ma:internalName="d05f747909394c1dabaffec390879ac3" ma:taxonomyFieldName="Programs" ma:displayName="Programs" ma:readOnly="false" ma:fieldId="{d05f7479-0939-4c1d-abaf-fec390879ac3}" ma:taxonomyMulti="true" ma:sspId="d31c05a2-9ddf-4c2b-a6c2-a3b5dedf1679" ma:termSetId="a11864d6-7c75-4e49-b5b8-35b7e5281b4e" ma:anchorId="843ef525-0f4a-43e6-bd0c-fbcf6a216af3" ma:open="false" ma:isKeyword="false">
      <xsd:complexType>
        <xsd:sequence>
          <xsd:element ref="pc:Terms" minOccurs="0" maxOccurs="1"/>
        </xsd:sequence>
      </xsd:complexType>
    </xsd:element>
    <xsd:element name="h684833f0ee84f70853a9baa9faed976" ma:index="28" nillable="true" ma:taxonomy="true" ma:internalName="h684833f0ee84f70853a9baa9faed976" ma:taxonomyFieldName="Field_x0020_of_x0020_Research" ma:displayName="Field of Research" ma:readOnly="false" ma:fieldId="{1684833f-0ee8-4f70-853a-9baa9faed976}" ma:taxonomyMulti="true" ma:sspId="d31c05a2-9ddf-4c2b-a6c2-a3b5dedf1679" ma:termSetId="a11864d6-7c75-4e49-b5b8-35b7e5281b4e" ma:anchorId="5780c1c6-1fab-4219-b30c-32fc6dd2dccf" ma:open="false" ma:isKeyword="false">
      <xsd:complexType>
        <xsd:sequence>
          <xsd:element ref="pc:Terms" minOccurs="0" maxOccurs="1"/>
        </xsd:sequence>
      </xsd:complexType>
    </xsd:element>
    <xsd:element name="m714ef0c47a74fefadb610057146cdb5" ma:index="30" nillable="true" ma:taxonomy="true" ma:internalName="m714ef0c47a74fefadb610057146cdb5" ma:taxonomyFieldName="Zone" ma:displayName="Zone" ma:readOnly="false" ma:fieldId="{6714ef0c-47a7-4fef-adb6-10057146cdb5}" ma:taxonomyMulti="true" ma:sspId="d31c05a2-9ddf-4c2b-a6c2-a3b5dedf1679" ma:termSetId="a11864d6-7c75-4e49-b5b8-35b7e5281b4e" ma:anchorId="77b9ef76-7fda-4ac5-a76c-f04230ef5b09" ma:open="false" ma:isKeyword="false">
      <xsd:complexType>
        <xsd:sequence>
          <xsd:element ref="pc:Terms" minOccurs="0" maxOccurs="1"/>
        </xsd:sequence>
      </xsd:complexType>
    </xsd:element>
    <xsd:element name="e3df8eb514b044cc89c2f0aec5f587e5" ma:index="31" nillable="true" ma:taxonomy="true" ma:internalName="e3df8eb514b044cc89c2f0aec5f587e5" ma:taxonomyFieldName="Activity" ma:displayName="Activity" ma:readOnly="false" ma:fieldId="{e3df8eb5-14b0-44cc-89c2-f0aec5f587e5}" ma:taxonomyMulti="true" ma:sspId="d31c05a2-9ddf-4c2b-a6c2-a3b5dedf1679" ma:termSetId="a11864d6-7c75-4e49-b5b8-35b7e5281b4e" ma:anchorId="d14a457f-63d0-4be2-9008-60de9fab1d4e" ma:open="false" ma:isKeyword="false">
      <xsd:complexType>
        <xsd:sequence>
          <xsd:element ref="pc:Terms" minOccurs="0" maxOccurs="1"/>
        </xsd:sequence>
      </xsd:complexType>
    </xsd:element>
    <xsd:element name="p60c8690fd0748558b5bc19207affac0" ma:index="32" nillable="true" ma:taxonomy="true" ma:internalName="p60c8690fd0748558b5bc19207affac0" ma:taxonomyFieldName="Policy" ma:displayName="Policy" ma:readOnly="false" ma:fieldId="{960c8690-fd07-4855-8b5b-c19207affac0}" ma:taxonomyMulti="true" ma:sspId="d31c05a2-9ddf-4c2b-a6c2-a3b5dedf1679" ma:termSetId="a11864d6-7c75-4e49-b5b8-35b7e5281b4e" ma:anchorId="da2ad691-f17b-4a63-8792-177b7cd0268c" ma:open="false" ma:isKeyword="false">
      <xsd:complexType>
        <xsd:sequence>
          <xsd:element ref="pc:Terms" minOccurs="0" maxOccurs="1"/>
        </xsd:sequence>
      </xsd:complexType>
    </xsd:element>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b79f88-60a4-4f2a-a826-4ee4e62a76c4" elementFormDefault="qualified">
    <xsd:import namespace="http://schemas.microsoft.com/office/2006/documentManagement/types"/>
    <xsd:import namespace="http://schemas.microsoft.com/office/infopath/2007/PartnerControls"/>
    <xsd:element name="Doc._x0020_Year" ma:index="16" nillable="true" ma:displayName="Doc. Year" ma:internalName="Doc_x002e__x0020_Year" ma:readOnly="false">
      <xsd:simpleType>
        <xsd:restriction base="dms:Text">
          <xsd:maxLength value="4"/>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9db1fbf6d4a462e85b53321dd70bf21 xmlns="781a3fa7-2741-4462-991b-a8ad49d80d7a">
      <Terms xmlns="http://schemas.microsoft.com/office/infopath/2007/PartnerControls"/>
    </p9db1fbf6d4a462e85b53321dd70bf21>
    <TaxCatchAll xmlns="781a3fa7-2741-4462-991b-a8ad49d80d7a"/>
    <cb89b79bc4474377a7d9eb59d69f2942 xmlns="781a3fa7-2741-4462-991b-a8ad49d80d7a">
      <Terms xmlns="http://schemas.microsoft.com/office/infopath/2007/PartnerControls"/>
    </cb89b79bc4474377a7d9eb59d69f2942>
    <i912cced19c5465f9a4083cd758f73ba xmlns="781a3fa7-2741-4462-991b-a8ad49d80d7a">
      <Terms xmlns="http://schemas.microsoft.com/office/infopath/2007/PartnerControls"/>
    </i912cced19c5465f9a4083cd758f73ba>
    <Month xmlns="781a3fa7-2741-4462-991b-a8ad49d80d7a" xsi:nil="true"/>
    <h684833f0ee84f70853a9baa9faed976 xmlns="781a3fa7-2741-4462-991b-a8ad49d80d7a">
      <Terms xmlns="http://schemas.microsoft.com/office/infopath/2007/PartnerControls"/>
    </h684833f0ee84f70853a9baa9faed976>
    <e3df8eb514b044cc89c2f0aec5f587e5 xmlns="781a3fa7-2741-4462-991b-a8ad49d80d7a">
      <Terms xmlns="http://schemas.microsoft.com/office/infopath/2007/PartnerControls"/>
    </e3df8eb514b044cc89c2f0aec5f587e5>
    <oe43e270f79549fd9a2eddc3d16ba9af xmlns="781a3fa7-2741-4462-991b-a8ad49d80d7a">
      <Terms xmlns="http://schemas.microsoft.com/office/infopath/2007/PartnerControls"/>
    </oe43e270f79549fd9a2eddc3d16ba9af>
    <p60c8690fd0748558b5bc19207affac0 xmlns="781a3fa7-2741-4462-991b-a8ad49d80d7a">
      <Terms xmlns="http://schemas.microsoft.com/office/infopath/2007/PartnerControls"/>
    </p60c8690fd0748558b5bc19207affac0>
    <Document_x0020_Owner xmlns="781a3fa7-2741-4462-991b-a8ad49d80d7a" xsi:nil="true"/>
    <d05f747909394c1dabaffec390879ac3 xmlns="781a3fa7-2741-4462-991b-a8ad49d80d7a">
      <Terms xmlns="http://schemas.microsoft.com/office/infopath/2007/PartnerControls"/>
    </d05f747909394c1dabaffec390879ac3>
    <m714ef0c47a74fefadb610057146cdb5 xmlns="781a3fa7-2741-4462-991b-a8ad49d80d7a">
      <Terms xmlns="http://schemas.microsoft.com/office/infopath/2007/PartnerControls"/>
    </m714ef0c47a74fefadb610057146cdb5>
    <mf423a3eb30941e9a3dfda5123113db9 xmlns="781a3fa7-2741-4462-991b-a8ad49d80d7a">
      <Terms xmlns="http://schemas.microsoft.com/office/infopath/2007/PartnerControls"/>
    </mf423a3eb30941e9a3dfda5123113db9>
    <Doc._x0020_Year xmlns="bfb79f88-60a4-4f2a-a826-4ee4e62a76c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9db1fbf6d4a462e85b53321dd70bf21 xmlns="2fde3b2e-ca17-4ab4-8abe-956a05f4df6e">
      <Terms xmlns="http://schemas.microsoft.com/office/infopath/2007/PartnerControls"/>
    </p9db1fbf6d4a462e85b53321dd70bf21>
    <TaxCatchAll xmlns="2fde3b2e-ca17-4ab4-8abe-956a05f4df6e"/>
    <cb89b79bc4474377a7d9eb59d69f2942 xmlns="2fde3b2e-ca17-4ab4-8abe-956a05f4df6e">
      <Terms xmlns="http://schemas.microsoft.com/office/infopath/2007/PartnerControls"/>
    </cb89b79bc4474377a7d9eb59d69f2942>
    <i912cced19c5465f9a4083cd758f73ba xmlns="2fde3b2e-ca17-4ab4-8abe-956a05f4df6e">
      <Terms xmlns="http://schemas.microsoft.com/office/infopath/2007/PartnerControls"/>
    </i912cced19c5465f9a4083cd758f73ba>
    <Month xmlns="2fde3b2e-ca17-4ab4-8abe-956a05f4df6e" xsi:nil="true"/>
    <Doc._x0020_Year xmlns="2fde3b2e-ca17-4ab4-8abe-956a05f4df6e" xsi:nil="true"/>
    <h684833f0ee84f70853a9baa9faed976 xmlns="2fde3b2e-ca17-4ab4-8abe-956a05f4df6e">
      <Terms xmlns="http://schemas.microsoft.com/office/infopath/2007/PartnerControls"/>
    </h684833f0ee84f70853a9baa9faed976>
    <e3df8eb514b044cc89c2f0aec5f587e5 xmlns="2fde3b2e-ca17-4ab4-8abe-956a05f4df6e">
      <Terms xmlns="http://schemas.microsoft.com/office/infopath/2007/PartnerControls"/>
    </e3df8eb514b044cc89c2f0aec5f587e5>
    <oe43e270f79549fd9a2eddc3d16ba9af xmlns="2fde3b2e-ca17-4ab4-8abe-956a05f4df6e">
      <Terms xmlns="http://schemas.microsoft.com/office/infopath/2007/PartnerControls"/>
    </oe43e270f79549fd9a2eddc3d16ba9af>
    <p60c8690fd0748558b5bc19207affac0 xmlns="2fde3b2e-ca17-4ab4-8abe-956a05f4df6e">
      <Terms xmlns="http://schemas.microsoft.com/office/infopath/2007/PartnerControls"/>
    </p60c8690fd0748558b5bc19207affac0>
    <Document_x0020_Owner xmlns="2fde3b2e-ca17-4ab4-8abe-956a05f4df6e" xsi:nil="true"/>
    <d05f747909394c1dabaffec390879ac3 xmlns="2fde3b2e-ca17-4ab4-8abe-956a05f4df6e">
      <Terms xmlns="http://schemas.microsoft.com/office/infopath/2007/PartnerControls"/>
    </d05f747909394c1dabaffec390879ac3>
    <m714ef0c47a74fefadb610057146cdb5 xmlns="2fde3b2e-ca17-4ab4-8abe-956a05f4df6e">
      <Terms xmlns="http://schemas.microsoft.com/office/infopath/2007/PartnerControls"/>
    </m714ef0c47a74fefadb610057146cdb5>
    <mf423a3eb30941e9a3dfda5123113db9 xmlns="2fde3b2e-ca17-4ab4-8abe-956a05f4df6e">
      <Terms xmlns="http://schemas.microsoft.com/office/infopath/2007/PartnerControls"/>
    </mf423a3eb30941e9a3dfda5123113db9>
  </documentManagement>
</p:properties>
</file>

<file path=customXml/itemProps1.xml><?xml version="1.0" encoding="utf-8"?>
<ds:datastoreItem xmlns:ds="http://schemas.openxmlformats.org/officeDocument/2006/customXml" ds:itemID="{F57853BC-8F47-442A-8B97-AAB125D132B7}"/>
</file>

<file path=customXml/itemProps2.xml><?xml version="1.0" encoding="utf-8"?>
<ds:datastoreItem xmlns:ds="http://schemas.openxmlformats.org/officeDocument/2006/customXml" ds:itemID="{E1D395DB-047D-4D66-B379-1E0012F8D520}"/>
</file>

<file path=customXml/itemProps3.xml><?xml version="1.0" encoding="utf-8"?>
<ds:datastoreItem xmlns:ds="http://schemas.openxmlformats.org/officeDocument/2006/customXml" ds:itemID="{9FB6F0C0-3ACD-41BC-A9DC-1C10B9EE508F}"/>
</file>

<file path=customXml/itemProps4.xml><?xml version="1.0" encoding="utf-8"?>
<ds:datastoreItem xmlns:ds="http://schemas.openxmlformats.org/officeDocument/2006/customXml" ds:itemID="{E1D395DB-047D-4D66-B379-1E0012F8D520}"/>
</file>

<file path=docProps/app.xml><?xml version="1.0" encoding="utf-8"?>
<Properties xmlns="http://schemas.openxmlformats.org/officeDocument/2006/extended-properties" xmlns:vt="http://schemas.openxmlformats.org/officeDocument/2006/docPropsVTypes">
  <TotalTime>4</TotalTime>
  <Words>3312</Words>
  <Application>Microsoft Office PowerPoint</Application>
  <PresentationFormat>Widescreen</PresentationFormat>
  <Paragraphs>228</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Avenir</vt:lpstr>
      <vt:lpstr>Calibri</vt:lpstr>
      <vt:lpstr>Chivo Light</vt:lpstr>
      <vt:lpstr>Arial</vt:lpstr>
      <vt:lpstr>Rockwell</vt:lpstr>
      <vt:lpstr>Garamond</vt:lpstr>
      <vt:lpstr>Chivo</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Nava-Watson</dc:creator>
  <cp:keywords/>
  <dc:description/>
  <cp:lastModifiedBy>Porter, Laura</cp:lastModifiedBy>
  <cp:revision>2</cp:revision>
  <dcterms:created xsi:type="dcterms:W3CDTF">2020-02-11T22:19:26Z</dcterms:created>
  <dcterms:modified xsi:type="dcterms:W3CDTF">2021-07-15T13:22:25Z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0x010100FCDEDDC57E949B4C8E21AC4D27473E7C0046D242D38C7E5F428A1B87DA60B69A16</vt:lpwstr>
  </property>
  <property fmtid="{D5CDD505-2E9C-101B-9397-08002B2CF9AE}" pid="3" name="Species Status Codes">
    <vt:lpwstr/>
  </property>
  <property fmtid="{D5CDD505-2E9C-101B-9397-08002B2CF9AE}" pid="4" name="Parks">
    <vt:lpwstr/>
  </property>
  <property fmtid="{D5CDD505-2E9C-101B-9397-08002B2CF9AE}" pid="5" name="Hunting">
    <vt:lpwstr/>
  </property>
  <property fmtid="{D5CDD505-2E9C-101B-9397-08002B2CF9AE}" pid="6" name="Programs">
    <vt:lpwstr/>
  </property>
  <property fmtid="{D5CDD505-2E9C-101B-9397-08002B2CF9AE}" pid="7" name="Activity">
    <vt:lpwstr/>
  </property>
  <property fmtid="{D5CDD505-2E9C-101B-9397-08002B2CF9AE}" pid="8" name="Field of Research">
    <vt:lpwstr/>
  </property>
  <property fmtid="{D5CDD505-2E9C-101B-9397-08002B2CF9AE}" pid="9" name="Reservations">
    <vt:lpwstr/>
  </property>
  <property fmtid="{D5CDD505-2E9C-101B-9397-08002B2CF9AE}" pid="10" name="Species">
    <vt:lpwstr/>
  </property>
  <property fmtid="{D5CDD505-2E9C-101B-9397-08002B2CF9AE}" pid="11" name="Policy">
    <vt:lpwstr/>
  </property>
  <property fmtid="{D5CDD505-2E9C-101B-9397-08002B2CF9AE}" pid="12" name="Zone">
    <vt:lpwstr/>
  </property>
  <property fmtid="{D5CDD505-2E9C-101B-9397-08002B2CF9AE}" pid="13" name="Doc. Type">
    <vt:lpwstr/>
  </property>
  <property fmtid="{D5CDD505-2E9C-101B-9397-08002B2CF9AE}" pid="14" name="wic_System_Copyright">
    <vt:lpwstr/>
  </property>
  <property fmtid="{D5CDD505-2E9C-101B-9397-08002B2CF9AE}" pid="15" name="Committee">
    <vt:lpwstr/>
  </property>
</Properties>
</file>